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301" r:id="rId3"/>
    <p:sldId id="302" r:id="rId4"/>
    <p:sldId id="299" r:id="rId5"/>
    <p:sldId id="300" r:id="rId6"/>
    <p:sldId id="303" r:id="rId7"/>
    <p:sldId id="304" r:id="rId8"/>
    <p:sldId id="331" r:id="rId9"/>
    <p:sldId id="305" r:id="rId10"/>
    <p:sldId id="306" r:id="rId11"/>
    <p:sldId id="333" r:id="rId12"/>
    <p:sldId id="307" r:id="rId13"/>
    <p:sldId id="308" r:id="rId14"/>
    <p:sldId id="309" r:id="rId15"/>
    <p:sldId id="334" r:id="rId16"/>
    <p:sldId id="335" r:id="rId17"/>
    <p:sldId id="336" r:id="rId18"/>
    <p:sldId id="337" r:id="rId19"/>
    <p:sldId id="338" r:id="rId20"/>
    <p:sldId id="339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40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41" r:id="rId37"/>
    <p:sldId id="325" r:id="rId38"/>
    <p:sldId id="342" r:id="rId39"/>
    <p:sldId id="326" r:id="rId40"/>
    <p:sldId id="327" r:id="rId41"/>
    <p:sldId id="328" r:id="rId42"/>
    <p:sldId id="329" r:id="rId43"/>
    <p:sldId id="330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0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0A6FB7"/>
    <a:srgbClr val="FF8E7B"/>
    <a:srgbClr val="F7583F"/>
    <a:srgbClr val="99DDC6"/>
    <a:srgbClr val="99E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/>
    <p:restoredTop sz="94631"/>
  </p:normalViewPr>
  <p:slideViewPr>
    <p:cSldViewPr snapToGrid="0" snapToObjects="1" showGuides="1">
      <p:cViewPr>
        <p:scale>
          <a:sx n="70" d="100"/>
          <a:sy n="70" d="100"/>
        </p:scale>
        <p:origin x="-1334" y="-283"/>
      </p:cViewPr>
      <p:guideLst>
        <p:guide orient="horz" pos="250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5897247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》III-40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xmlns="" id="{029A6DC1-B6BC-754C-9BF9-619C1DA6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89055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1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4734716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19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B273EB-AD95-4363-B438-1731E0C7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72" y="1877343"/>
            <a:ext cx="1080394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25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20E3B04B-F935-0B4B-9602-B8CBE382114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》III-40</a:t>
            </a:r>
          </a:p>
        </p:txBody>
      </p:sp>
    </p:spTree>
    <p:extLst>
      <p:ext uri="{BB962C8B-B14F-4D97-AF65-F5344CB8AC3E}">
        <p14:creationId xmlns:p14="http://schemas.microsoft.com/office/powerpoint/2010/main" val="24787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979947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自動交易系統：資料整理篇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dirty="0"/>
              <a:t>40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9B8E1D0-031A-4732-A22F-33A9F951983F}"/>
              </a:ext>
            </a:extLst>
          </p:cNvPr>
          <p:cNvSpPr/>
          <p:nvPr/>
        </p:nvSpPr>
        <p:spPr>
          <a:xfrm>
            <a:off x="1098757" y="5664357"/>
            <a:ext cx="9980372" cy="595035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itchFamily="34" charset="-120"/>
              <a:ea typeface="微軟正黑體" pitchFamily="34" charset="-120"/>
              <a:cs typeface="Helvetica Neue Medium"/>
              <a:sym typeface="Helvetica Neue Medium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4D386CB-0285-B248-92E7-354BA4D1A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建立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表設定函式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506647B9-1A9C-014B-A2AC-4C46CC75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796E773-30ED-5544-93CE-19948793AFD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設計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表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D396885-6EB2-C54D-B739-BE6BC6A0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77" y="2428593"/>
            <a:ext cx="6240877" cy="3036544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EBAD9584-EA6D-F646-AF0F-823CA31EE65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第一次正式使用超酷炫 Gradio 套件!">
                <a:extLst>
                  <a:ext uri="{FF2B5EF4-FFF2-40B4-BE49-F238E27FC236}">
                    <a16:creationId xmlns:a16="http://schemas.microsoft.com/office/drawing/2014/main" xmlns="" id="{B6C28D4B-FFC0-42F3-88DA-CDAFB4D76502}"/>
                  </a:ext>
                </a:extLst>
              </p:cNvPr>
              <p:cNvSpPr txBox="1"/>
              <p:nvPr/>
            </p:nvSpPr>
            <p:spPr>
              <a:xfrm>
                <a:off x="1226348" y="5727622"/>
                <a:ext cx="9735823" cy="45204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r>
                  <a:rPr lang="en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Q 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表是為了存放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RL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需要的資訊 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 </m:t>
                        </m:r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ar-AE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ar-AE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ar-AE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ar-AE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ar-AE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ar-AE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ar-AE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ar-AE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ar-AE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zh-TW" altLang="ar-AE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(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也就是我們估計的 </a:t>
                </a:r>
                <a14:m>
                  <m:oMath xmlns:m="http://schemas.openxmlformats.org/officeDocument/2006/math">
                    <m:r>
                      <a:rPr lang="zh-TW" altLang="en-US" sz="2000" b="1" i="1" kern="0" dirty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值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)</a:t>
                </a:r>
                <a:endParaRPr lang="zh-TW" altLang="en-US" sz="20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mc:Choice>
        <mc:Fallback>
          <p:sp>
            <p:nvSpPr>
              <p:cNvPr id="10" name="第一次正式使用超酷炫 Gradio 套件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C28D4B-FFC0-42F3-88DA-CDAFB4D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5727622"/>
                <a:ext cx="9735823" cy="452046"/>
              </a:xfrm>
              <a:prstGeom prst="rect">
                <a:avLst/>
              </a:prstGeom>
              <a:blipFill rotWithShape="1">
                <a:blip r:embed="rId3"/>
                <a:stretch>
                  <a:fillRect l="-877" t="-2703" b="-1756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67286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BD82CC8-7CDB-41A9-9AFB-201F3E4273CE}"/>
              </a:ext>
            </a:extLst>
          </p:cNvPr>
          <p:cNvSpPr/>
          <p:nvPr/>
        </p:nvSpPr>
        <p:spPr>
          <a:xfrm>
            <a:off x="6450346" y="3072246"/>
            <a:ext cx="4647904" cy="2296914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506647B9-1A9C-014B-A2AC-4C46CC75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423B084-7E17-4E38-A347-FEE9D483FBF7}"/>
              </a:ext>
            </a:extLst>
          </p:cNvPr>
          <p:cNvSpPr/>
          <p:nvPr/>
        </p:nvSpPr>
        <p:spPr>
          <a:xfrm>
            <a:off x="1231901" y="3061895"/>
            <a:ext cx="4647904" cy="2296914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4D386CB-0285-B248-92E7-354BA4D1A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Q </a:t>
            </a:r>
            <a:r>
              <a:rPr kumimoji="1" lang="zh-TW" altLang="en-US" dirty="0"/>
              <a:t>表設定函式</a:t>
            </a: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796E773-30ED-5544-93CE-19948793AFD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表中我們設計的參數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="" id="{3547A2BB-DC59-8345-8D14-EF6993F6B63B}"/>
                  </a:ext>
                </a:extLst>
              </p:cNvPr>
              <p:cNvSpPr txBox="1"/>
              <p:nvPr/>
            </p:nvSpPr>
            <p:spPr>
              <a:xfrm>
                <a:off x="1231901" y="3605583"/>
                <a:ext cx="4439388" cy="14984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每一個狀態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是某股過去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20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天的股價資訊，也就是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t-20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到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t-1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天的股價，等一下的函式中稱為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state_data</a:t>
                </a:r>
                <a:r>
                  <a:rPr lang="zh-TW" altLang="en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547A2BB-DC59-8345-8D14-EF6993F6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1" y="3605583"/>
                <a:ext cx="4439388" cy="1498486"/>
              </a:xfrm>
              <a:prstGeom prst="rect">
                <a:avLst/>
              </a:prstGeom>
              <a:blipFill rotWithShape="1">
                <a:blip r:embed="rId2"/>
                <a:stretch>
                  <a:fillRect l="-1648" r="-2060" b="-609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EBAD9584-EA6D-F646-AF0F-823CA31EE65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E3A7A3F8-0AF4-4EF9-B9AE-8FE6FC08E880}"/>
              </a:ext>
            </a:extLst>
          </p:cNvPr>
          <p:cNvSpPr/>
          <p:nvPr/>
        </p:nvSpPr>
        <p:spPr>
          <a:xfrm>
            <a:off x="2522132" y="2805390"/>
            <a:ext cx="1858926" cy="522129"/>
          </a:xfrm>
          <a:prstGeom prst="round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state_data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A6FB7"/>
              </a:solidFill>
              <a:effectLst/>
              <a:uFillTx/>
              <a:latin typeface="微軟正黑體" pitchFamily="34" charset="-120"/>
              <a:ea typeface="微軟正黑體" pitchFamily="34" charset="-120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我覺得這個問題, 應該可以用 AI 來做!">
                <a:extLst>
                  <a:ext uri="{FF2B5EF4-FFF2-40B4-BE49-F238E27FC236}">
                    <a16:creationId xmlns:a16="http://schemas.microsoft.com/office/drawing/2014/main" xmlns="" id="{5E6CF8FF-B141-4664-B6F4-C084A44C8A37}"/>
                  </a:ext>
                </a:extLst>
              </p:cNvPr>
              <p:cNvSpPr txBox="1"/>
              <p:nvPr/>
            </p:nvSpPr>
            <p:spPr>
              <a:xfrm>
                <a:off x="6520713" y="3601049"/>
                <a:ext cx="4345173" cy="14984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下一次的狀態不會因為我們的動作而改變：因為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永遠是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t-19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到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天股價數據，稱為 </a:t>
                </a:r>
                <a:r>
                  <a:rPr lang="en" altLang="zh-TW" sz="2200" b="1" kern="0" dirty="0" err="1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next_state_data</a:t>
                </a:r>
                <a:r>
                  <a:rPr lang="zh-TW" altLang="en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10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6CF8FF-B141-4664-B6F4-C084A44C8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13" y="3601049"/>
                <a:ext cx="4345173" cy="1498486"/>
              </a:xfrm>
              <a:prstGeom prst="rect">
                <a:avLst/>
              </a:prstGeom>
              <a:blipFill rotWithShape="1">
                <a:blip r:embed="rId3"/>
                <a:stretch>
                  <a:fillRect l="-1685" t="-407" b="-56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FF84E5A1-E767-4E9F-B105-6E29CA4B9526}"/>
              </a:ext>
            </a:extLst>
          </p:cNvPr>
          <p:cNvSpPr/>
          <p:nvPr/>
        </p:nvSpPr>
        <p:spPr>
          <a:xfrm>
            <a:off x="7438104" y="2596520"/>
            <a:ext cx="2510390" cy="930751"/>
          </a:xfrm>
          <a:prstGeom prst="round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next_ state_data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A6FB7"/>
              </a:solidFill>
              <a:effectLst/>
              <a:uFillTx/>
              <a:latin typeface="微軟正黑體" pitchFamily="34" charset="-120"/>
              <a:ea typeface="微軟正黑體" pitchFamily="34" charset="-120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96841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A5FD63-B6FA-CB4E-9766-F3625D939E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Q </a:t>
            </a:r>
            <a:r>
              <a:rPr kumimoji="1" lang="zh-TW" altLang="en-US" dirty="0"/>
              <a:t>表設定函式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C298D9-3189-9D44-A51C-C16E9BBD7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788235B8-5E84-8C4C-9ACF-EF3D19830B9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設計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表的函式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0FD8632D-2120-6F4A-8884-BC5700E2DDB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我覺得這個問題, 應該可以用 AI 來做!">
            <a:extLst>
              <a:ext uri="{FF2B5EF4-FFF2-40B4-BE49-F238E27FC236}">
                <a16:creationId xmlns:a16="http://schemas.microsoft.com/office/drawing/2014/main" xmlns="" id="{11EFD172-E6CF-4522-B052-F85FBEA26B38}"/>
              </a:ext>
            </a:extLst>
          </p:cNvPr>
          <p:cNvSpPr txBox="1"/>
          <p:nvPr/>
        </p:nvSpPr>
        <p:spPr>
          <a:xfrm>
            <a:off x="787417" y="2762324"/>
            <a:ext cx="9657298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避免後續要重複動作，先用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pd.DataFrame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設定 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表欄位跟表格內容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建好表格再把資料放入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!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20036285-AD48-4996-A0A2-13308BF1A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 t="5357" r="18533" b="7091"/>
          <a:stretch/>
        </p:blipFill>
        <p:spPr>
          <a:xfrm>
            <a:off x="947027" y="3626919"/>
            <a:ext cx="10297944" cy="1620715"/>
          </a:xfrm>
          <a:prstGeom prst="rect">
            <a:avLst/>
          </a:prstGeom>
          <a:ln w="12700">
            <a:solidFill>
              <a:srgbClr val="C9C9C9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FFE0E73-E9F8-4DB6-B762-A809FFFD15FF}"/>
              </a:ext>
            </a:extLst>
          </p:cNvPr>
          <p:cNvSpPr/>
          <p:nvPr/>
        </p:nvSpPr>
        <p:spPr>
          <a:xfrm>
            <a:off x="2771893" y="4028693"/>
            <a:ext cx="1457207" cy="233330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F9B9585-3FA4-498F-A924-10D9140FEC8E}"/>
              </a:ext>
            </a:extLst>
          </p:cNvPr>
          <p:cNvSpPr/>
          <p:nvPr/>
        </p:nvSpPr>
        <p:spPr>
          <a:xfrm>
            <a:off x="1237479" y="4335311"/>
            <a:ext cx="3859405" cy="249865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箭號: 左-上雙向 12">
            <a:extLst>
              <a:ext uri="{FF2B5EF4-FFF2-40B4-BE49-F238E27FC236}">
                <a16:creationId xmlns:a16="http://schemas.microsoft.com/office/drawing/2014/main" xmlns="" id="{C904BC0F-F7DC-4FF6-A9B1-66D9F6CFA841}"/>
              </a:ext>
            </a:extLst>
          </p:cNvPr>
          <p:cNvSpPr/>
          <p:nvPr/>
        </p:nvSpPr>
        <p:spPr>
          <a:xfrm>
            <a:off x="5096884" y="4272655"/>
            <a:ext cx="588227" cy="225812"/>
          </a:xfrm>
          <a:prstGeom prst="leftUpArrow">
            <a:avLst>
              <a:gd name="adj1" fmla="val 17592"/>
              <a:gd name="adj2" fmla="val 25000"/>
              <a:gd name="adj3" fmla="val 25000"/>
            </a:avLst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143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E25F5CE4-C3D5-4540-A6BE-63C1222681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FB95738-D1D2-014E-855E-7513DBF54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xmlns="" id="{BC556F70-865B-4D73-8D80-76383BEA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="" id="{16002C7D-F6CC-5F4E-819A-856C3D399A67}"/>
                  </a:ext>
                </a:extLst>
              </p:cNvPr>
              <p:cNvSpPr/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solidFill>
                <a:srgbClr val="FFC000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zh-TW" altLang="en-US" sz="2800" b="1" kern="0" dirty="0">
                    <a:solidFill>
                      <a:schemeClr val="accent4">
                        <a:lumMod val="50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定義三種</a:t>
                </a:r>
                <a:r>
                  <a:rPr lang="zh-TW" altLang="en-US" sz="28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cs typeface="Microsoft Sans Serif"/>
                    <a:sym typeface="Microsoft Sans Serif"/>
                  </a:rPr>
                  <a:t>股票交易動作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3200" b="1" i="1" kern="0" dirty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" altLang="zh-TW" sz="3200" b="1" i="1" kern="0" dirty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3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endParaRPr sz="2800" b="1" kern="0" dirty="0">
                  <a:solidFill>
                    <a:schemeClr val="accent4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Microsoft Sans Serif"/>
                  <a:sym typeface="Microsoft Sans Serif"/>
                </a:endParaRPr>
              </a:p>
            </p:txBody>
          </p:sp>
        </mc:Choice>
        <mc:Fallback>
          <p:sp>
            <p:nvSpPr>
              <p:cNvPr id="4" name="我們來試試剛開始可能有點可怕的終端機。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002C7D-F6CC-5F4E-819A-856C3D399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05" y="1792519"/>
                <a:ext cx="5578989" cy="471925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tretch>
                  <a:fillRect t="-12987" b="-4675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BC8AD24-8B24-8845-80BF-B1F515D4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131" y="3253968"/>
            <a:ext cx="5598363" cy="27429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263A677-960D-409B-9375-E384DFCF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" t="60429" r="1404" b="8292"/>
          <a:stretch/>
        </p:blipFill>
        <p:spPr>
          <a:xfrm>
            <a:off x="1013395" y="2819271"/>
            <a:ext cx="10066216" cy="380650"/>
          </a:xfrm>
          <a:prstGeom prst="rect">
            <a:avLst/>
          </a:prstGeom>
          <a:ln>
            <a:solidFill>
              <a:srgbClr val="C9C9C9"/>
            </a:solidFill>
          </a:ln>
        </p:spPr>
      </p:pic>
      <p:sp>
        <p:nvSpPr>
          <p:cNvPr id="11" name="我覺得這個問題, 應該可以用 AI 來做!">
            <a:extLst>
              <a:ext uri="{FF2B5EF4-FFF2-40B4-BE49-F238E27FC236}">
                <a16:creationId xmlns:a16="http://schemas.microsoft.com/office/drawing/2014/main" xmlns="" id="{A9A1DAE3-1627-4413-BE42-A5753E9A8938}"/>
              </a:ext>
            </a:extLst>
          </p:cNvPr>
          <p:cNvSpPr txBox="1"/>
          <p:nvPr/>
        </p:nvSpPr>
        <p:spPr>
          <a:xfrm>
            <a:off x="838200" y="2322613"/>
            <a:ext cx="9657298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定義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3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種交易動作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0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持有、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1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買入、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2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賣出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6582970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03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交易動作設定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D32E7311-5C64-8544-A57F-66698DAF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定義股票操作流程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xmlns="" id="{7C3B3060-880D-48DD-BC46-0B96FDA10B22}"/>
              </a:ext>
            </a:extLst>
          </p:cNvPr>
          <p:cNvGrpSpPr/>
          <p:nvPr/>
        </p:nvGrpSpPr>
        <p:grpSpPr>
          <a:xfrm>
            <a:off x="1877222" y="2639582"/>
            <a:ext cx="4556573" cy="1406298"/>
            <a:chOff x="497093" y="2643381"/>
            <a:chExt cx="4556573" cy="1406298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xmlns="" id="{560055C1-9ABA-43A7-BB0B-3C3942307765}"/>
                </a:ext>
              </a:extLst>
            </p:cNvPr>
            <p:cNvSpPr/>
            <p:nvPr/>
          </p:nvSpPr>
          <p:spPr>
            <a:xfrm>
              <a:off x="885562" y="2643381"/>
              <a:ext cx="2221249" cy="522129"/>
            </a:xfrm>
            <a:prstGeom prst="roundRect">
              <a:avLst/>
            </a:prstGeom>
            <a:solidFill>
              <a:schemeClr val="bg1"/>
            </a:solidFill>
            <a:ln w="3810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 hangingPunct="0"/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交易初始設定</a:t>
              </a:r>
              <a:endPara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0A6FB7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  <p:sp>
          <p:nvSpPr>
            <p:cNvPr id="13" name="我覺得這個問題, 應該可以用 AI 來做!">
              <a:extLst>
                <a:ext uri="{FF2B5EF4-FFF2-40B4-BE49-F238E27FC236}">
                  <a16:creationId xmlns:a16="http://schemas.microsoft.com/office/drawing/2014/main" xmlns="" id="{43767843-4F26-4329-938A-60928A5C2D81}"/>
                </a:ext>
              </a:extLst>
            </p:cNvPr>
            <p:cNvSpPr txBox="1"/>
            <p:nvPr/>
          </p:nvSpPr>
          <p:spPr>
            <a:xfrm>
              <a:off x="497093" y="3228301"/>
              <a:ext cx="4556573" cy="8213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pPr marL="800100" lvl="1" indent="-342900">
                <a:buClr>
                  <a:srgbClr val="FF8E7B"/>
                </a:buClr>
                <a:buFont typeface="標準系統字體"/>
                <a:buChar char="►"/>
              </a:pP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持有現金金額</a:t>
              </a: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 (</a:t>
              </a:r>
              <a:r>
                <a:rPr lang="en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hold_money)</a:t>
              </a:r>
              <a:endPara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  <a:p>
              <a:pPr marL="800100" lvl="1" indent="-342900">
                <a:buClr>
                  <a:srgbClr val="FF8E7B"/>
                </a:buClr>
                <a:buFont typeface="標準系統字體"/>
                <a:buChar char="►"/>
              </a:pP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持有股數</a:t>
              </a: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 (</a:t>
              </a:r>
              <a:r>
                <a:rPr lang="en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hold_num</a:t>
              </a: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)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D0BA2610-EFE1-4111-B583-7855F4420E6B}"/>
              </a:ext>
            </a:extLst>
          </p:cNvPr>
          <p:cNvGrpSpPr/>
          <p:nvPr/>
        </p:nvGrpSpPr>
        <p:grpSpPr>
          <a:xfrm>
            <a:off x="1877222" y="4344504"/>
            <a:ext cx="8437555" cy="1709429"/>
            <a:chOff x="2365124" y="4380399"/>
            <a:chExt cx="8082464" cy="1709429"/>
          </a:xfrm>
        </p:grpSpPr>
        <p:sp>
          <p:nvSpPr>
            <p:cNvPr id="14" name="我覺得這個問題, 應該可以用 AI 來做!">
              <a:extLst>
                <a:ext uri="{FF2B5EF4-FFF2-40B4-BE49-F238E27FC236}">
                  <a16:creationId xmlns:a16="http://schemas.microsoft.com/office/drawing/2014/main" xmlns="" id="{4C135E5B-D30A-48D9-BBB9-A5C113A9DAAD}"/>
                </a:ext>
              </a:extLst>
            </p:cNvPr>
            <p:cNvSpPr txBox="1"/>
            <p:nvPr/>
          </p:nvSpPr>
          <p:spPr>
            <a:xfrm>
              <a:off x="2365124" y="4929896"/>
              <a:ext cx="8082464" cy="11599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pPr marL="800100" lvl="1" indent="-342900">
                <a:buClr>
                  <a:srgbClr val="FF8E7B"/>
                </a:buClr>
                <a:buFont typeface="標準系統字體"/>
                <a:buChar char="►"/>
              </a:pP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action =1 </a:t>
              </a: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且持有現金≧</a:t>
              </a: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0 :</a:t>
              </a: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 持有現金按照收盤價轉換成股票。</a:t>
              </a:r>
              <a:endPara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  <a:p>
              <a:pPr marL="800100" lvl="1" indent="-342900">
                <a:buClr>
                  <a:srgbClr val="FF8E7B"/>
                </a:buClr>
                <a:buFont typeface="標準系統字體"/>
                <a:buChar char="►"/>
              </a:pP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action =2</a:t>
              </a: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且需要報酬率＞</a:t>
              </a: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2% :</a:t>
              </a: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 將持有股數全部賣出。</a:t>
              </a:r>
              <a:endPara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  <a:p>
              <a:pPr marL="800100" lvl="1" indent="-342900">
                <a:buClr>
                  <a:srgbClr val="FF8E7B"/>
                </a:buClr>
                <a:buFont typeface="標準系統字體"/>
                <a:buChar char="►"/>
              </a:pPr>
              <a:r>
                <a: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action =0</a:t>
              </a:r>
              <a:r>
                <a:rPr lang="zh-TW" altLang="en-US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：不進行任何交易。</a:t>
              </a:r>
              <a:endPara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xmlns="" id="{A053158B-F1CC-498D-99C1-4C0A68D3EE9A}"/>
                </a:ext>
              </a:extLst>
            </p:cNvPr>
            <p:cNvSpPr/>
            <p:nvPr/>
          </p:nvSpPr>
          <p:spPr>
            <a:xfrm>
              <a:off x="2737244" y="4380399"/>
              <a:ext cx="7048083" cy="522129"/>
            </a:xfrm>
            <a:prstGeom prst="roundRect">
              <a:avLst/>
            </a:prstGeom>
            <a:solidFill>
              <a:schemeClr val="bg1"/>
            </a:solidFill>
            <a:ln w="3810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>
                <a:buClr>
                  <a:srgbClr val="FF8E7B"/>
                </a:buClr>
              </a:pPr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交易過程：經由前 </a:t>
              </a:r>
              <a:r>
                <a:rPr lang="en-US" altLang="zh-TW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20 </a:t>
              </a:r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天的資訊決定出今日交易動作</a:t>
              </a:r>
              <a:endParaRPr lang="en-US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9728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D32E7311-5C64-8544-A57F-66698DAF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定義股票操作流程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我覺得這個問題, 應該可以用 AI 來做!">
                <a:extLst>
                  <a:ext uri="{FF2B5EF4-FFF2-40B4-BE49-F238E27FC236}">
                    <a16:creationId xmlns:a16="http://schemas.microsoft.com/office/drawing/2014/main" xmlns="" id="{BCAD7D5C-1B1F-C744-8954-49ECC16616F7}"/>
                  </a:ext>
                </a:extLst>
              </p:cNvPr>
              <p:cNvSpPr txBox="1"/>
              <p:nvPr/>
            </p:nvSpPr>
            <p:spPr>
              <a:xfrm>
                <a:off x="685857" y="2900691"/>
                <a:ext cx="10515600" cy="5136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800100" lvl="1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報酬程式碼 </a:t>
                </a:r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reward 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400" b="1" kern="0" dirty="0">
                            <a:latin typeface="Cambria Math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-US" altLang="zh-TW" sz="2400" b="1" kern="0" dirty="0">
                            <a:latin typeface="Cambria Math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的計算公式：</a:t>
                </a:r>
                <a:endParaRPr lang="en-US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7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AD7D5C-1B1F-C744-8954-49ECC16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7" y="2900691"/>
                <a:ext cx="10515600" cy="513601"/>
              </a:xfrm>
              <a:prstGeom prst="rect">
                <a:avLst/>
              </a:prstGeom>
              <a:blipFill rotWithShape="1">
                <a:blip r:embed="rId2"/>
                <a:stretch>
                  <a:fillRect t="-3571" b="-226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1320B8FB-C59C-6143-8F06-9BB13C0E0C0E}"/>
              </a:ext>
            </a:extLst>
          </p:cNvPr>
          <p:cNvGrpSpPr/>
          <p:nvPr/>
        </p:nvGrpSpPr>
        <p:grpSpPr>
          <a:xfrm>
            <a:off x="1231524" y="3603151"/>
            <a:ext cx="9728950" cy="1207659"/>
            <a:chOff x="1486527" y="-1640144"/>
            <a:chExt cx="5074040" cy="648000"/>
          </a:xfrm>
        </p:grpSpPr>
        <p:sp>
          <p:nvSpPr>
            <p:cNvPr id="9" name="矩形: 圓角 3">
              <a:extLst>
                <a:ext uri="{FF2B5EF4-FFF2-40B4-BE49-F238E27FC236}">
                  <a16:creationId xmlns:a16="http://schemas.microsoft.com/office/drawing/2014/main" xmlns="" id="{B677A585-208F-F44B-8DEB-8EEF3A7BCBB8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xmlns="" id="{28627C6F-ED05-AF40-9654-147CBC9CA96A}"/>
                    </a:ext>
                  </a:extLst>
                </p:cNvPr>
                <p:cNvSpPr txBox="1"/>
                <p:nvPr/>
              </p:nvSpPr>
              <p:spPr>
                <a:xfrm>
                  <a:off x="1777336" y="-1614602"/>
                  <a:ext cx="4488920" cy="528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defTabSz="2438338" hangingPunct="0">
                    <a:lnSpc>
                      <a:spcPct val="110000"/>
                    </a:lnSpc>
                    <a:spcBef>
                      <a:spcPts val="45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b="1" i="1" kern="0">
                                <a:latin typeface="Cambria Math"/>
                                <a:sym typeface="Microsoft Sans Serif"/>
                              </a:rPr>
                            </m:ctrlPr>
                          </m:fPr>
                          <m:num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持有現金</m:t>
                            </m:r>
                            <m:r>
                              <a:rPr lang="en-US" altLang="zh-TW" sz="2800" b="1" kern="0">
                                <a:latin typeface="Cambria Math"/>
                                <a:sym typeface="Microsoft Sans Serif"/>
                              </a:rPr>
                              <m:t>+</m:t>
                            </m:r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持有股數</m:t>
                            </m:r>
                            <m:r>
                              <a:rPr lang="en-US" altLang="zh-TW" sz="2800" b="1" kern="0">
                                <a:latin typeface="Cambria Math"/>
                                <a:sym typeface="Microsoft Sans Serif"/>
                              </a:rPr>
                              <m:t>×</m:t>
                            </m:r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今日收盤價</m:t>
                            </m:r>
                          </m:num>
                          <m:den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前期持有現金</m:t>
                            </m:r>
                            <m:r>
                              <a:rPr lang="en-US" altLang="zh-TW" sz="2800" b="1" kern="0">
                                <a:latin typeface="Cambria Math"/>
                                <a:sym typeface="Microsoft Sans Serif"/>
                              </a:rPr>
                              <m:t>+</m:t>
                            </m:r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前期持有股數</m:t>
                            </m:r>
                            <m:r>
                              <a:rPr lang="en-US" altLang="zh-TW" sz="2800" b="1" kern="0">
                                <a:latin typeface="Cambria Math"/>
                                <a:sym typeface="Microsoft Sans Serif"/>
                              </a:rPr>
                              <m:t>+</m:t>
                            </m:r>
                            <m:r>
                              <a:rPr lang="zh-TW" altLang="en-US" sz="2800" b="1" kern="0">
                                <a:latin typeface="Cambria Math"/>
                                <a:sym typeface="Microsoft Sans Serif"/>
                              </a:rPr>
                              <m:t>前日收盤價</m:t>
                            </m:r>
                          </m:den>
                        </m:f>
                        <m:r>
                          <a:rPr lang="en-US" altLang="zh-TW" sz="2800" b="1" kern="0">
                            <a:latin typeface="Cambria Math"/>
                            <a:sym typeface="Microsoft Sans Serif"/>
                          </a:rPr>
                          <m:t>−</m:t>
                        </m:r>
                        <m:r>
                          <a:rPr lang="en-US" altLang="zh-TW" sz="2800" b="1" i="1" kern="0">
                            <a:latin typeface="Cambria Math"/>
                            <a:sym typeface="Microsoft Sans Serif"/>
                          </a:rPr>
                          <m:t>𝟏</m:t>
                        </m:r>
                      </m:oMath>
                    </m:oMathPara>
                  </a14:m>
                  <a:endParaRPr lang="zh-TW" altLang="en-US" sz="2000" b="1" kern="0" dirty="0"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8627C6F-ED05-AF40-9654-147CBC9CA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7336" y="-1614602"/>
                  <a:ext cx="4488920" cy="528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133512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0521F9-0F30-4F51-BE9E-FD25002A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定義股票交易的函式 ❶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54F1C0-D3C4-48FD-8465-9D502D5F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45"/>
          <a:stretch/>
        </p:blipFill>
        <p:spPr>
          <a:xfrm>
            <a:off x="1014579" y="2264444"/>
            <a:ext cx="9639243" cy="358346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04F36F9D-D0EF-4F92-93CE-DBB0EA71C90D}"/>
              </a:ext>
            </a:extLst>
          </p:cNvPr>
          <p:cNvGrpSpPr/>
          <p:nvPr/>
        </p:nvGrpSpPr>
        <p:grpSpPr>
          <a:xfrm>
            <a:off x="7603314" y="5013756"/>
            <a:ext cx="3815892" cy="885157"/>
            <a:chOff x="3721125" y="3855401"/>
            <a:chExt cx="2058414" cy="226727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xmlns="" id="{4C2F91DB-22D1-4510-B233-4AD3A3FD08A3}"/>
                </a:ext>
              </a:extLst>
            </p:cNvPr>
            <p:cNvSpPr/>
            <p:nvPr/>
          </p:nvSpPr>
          <p:spPr>
            <a:xfrm rot="17264489">
              <a:off x="3958335" y="3654364"/>
              <a:ext cx="115747" cy="590167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:a16="http://schemas.microsoft.com/office/drawing/2014/main" xmlns="" id="{FE288CEA-C725-42B4-9D81-F5163C82CF05}"/>
                </a:ext>
              </a:extLst>
            </p:cNvPr>
            <p:cNvSpPr/>
            <p:nvPr/>
          </p:nvSpPr>
          <p:spPr>
            <a:xfrm>
              <a:off x="4096106" y="3855401"/>
              <a:ext cx="1683433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程式碼篇幅比較長，大家要耐心看完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1666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0521F9-0F30-4F51-BE9E-FD25002A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股票交易的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函式 ❷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54F1C0-D3C4-48FD-8465-9D502D5F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8" b="2103"/>
          <a:stretch/>
        </p:blipFill>
        <p:spPr>
          <a:xfrm>
            <a:off x="1014579" y="2317900"/>
            <a:ext cx="9639243" cy="36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80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0521F9-0F30-4F51-BE9E-FD25002A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股票交易的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函式 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ADB782A-73C0-40EC-A6A2-0C4F26D8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1"/>
          <a:stretch/>
        </p:blipFill>
        <p:spPr>
          <a:xfrm>
            <a:off x="1096992" y="2306409"/>
            <a:ext cx="9410588" cy="36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117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0521F9-0F30-4F51-BE9E-FD25002A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股票交易的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函式 ❹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07149AC-E0A3-4DBD-9C01-3935B77D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07" y="2442867"/>
            <a:ext cx="9763514" cy="33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50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65CD339-D8AD-9049-BAAE-89D7D114CB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收集股票數據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809A3544-93E9-1B49-9856-EBE31C24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7BD9F4E9-32BF-1043-AA41-7423069E493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做個完整專案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–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股票自動交易系統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4B0A691-62D8-E04A-9BEB-56EB0D8F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65111"/>
            <a:ext cx="4386875" cy="21787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42BA1B8-ABFB-A84A-B66D-21E88E2E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84" y="3604705"/>
            <a:ext cx="3741461" cy="2499531"/>
          </a:xfrm>
          <a:prstGeom prst="rect">
            <a:avLst/>
          </a:prstGeom>
        </p:spPr>
      </p:pic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xmlns="" id="{4970C84F-1817-9141-9B4B-BCAECB0E8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63458"/>
            <a:ext cx="10515600" cy="538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4758D237-3CF7-B34B-883F-275B55209D65}"/>
              </a:ext>
            </a:extLst>
          </p:cNvPr>
          <p:cNvSpPr txBox="1"/>
          <p:nvPr/>
        </p:nvSpPr>
        <p:spPr>
          <a:xfrm>
            <a:off x="838201" y="2385814"/>
            <a:ext cx="635236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安裝 </a:t>
            </a:r>
            <a:r>
              <a:rPr lang="en-US" altLang="zh-TW" sz="2400" b="1" dirty="0" err="1">
                <a:latin typeface="微軟正黑體" pitchFamily="34" charset="-120"/>
                <a:ea typeface="微軟正黑體" pitchFamily="34" charset="-120"/>
                <a:sym typeface="Microsoft Sans Serif"/>
              </a:rPr>
              <a:t>finmind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：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01795A75-945C-234F-B582-155EED1BA3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513800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1D601F94-B2F3-9E41-8204-266E146716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06EA14D-3833-F540-AD2F-66D6F735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交易動作設定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A0521F9-0F30-4F51-BE9E-FD25002A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B10D85B9-30C4-704D-8721-90E98E717AC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定義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股票交易的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函式 ❺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99F1E8A-ED79-4416-9C6F-700280B48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" b="935"/>
          <a:stretch/>
        </p:blipFill>
        <p:spPr>
          <a:xfrm>
            <a:off x="838200" y="2288783"/>
            <a:ext cx="7293826" cy="360795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A33EA2B8-CEA5-4C49-9BEB-2348D8873153}"/>
              </a:ext>
            </a:extLst>
          </p:cNvPr>
          <p:cNvGrpSpPr/>
          <p:nvPr/>
        </p:nvGrpSpPr>
        <p:grpSpPr>
          <a:xfrm>
            <a:off x="8807114" y="2753985"/>
            <a:ext cx="2533123" cy="1973018"/>
            <a:chOff x="4983304" y="4141537"/>
            <a:chExt cx="2647005" cy="3934885"/>
          </a:xfrm>
        </p:grpSpPr>
        <p:sp>
          <p:nvSpPr>
            <p:cNvPr id="14" name="泡泡引言框">
              <a:extLst>
                <a:ext uri="{FF2B5EF4-FFF2-40B4-BE49-F238E27FC236}">
                  <a16:creationId xmlns:a16="http://schemas.microsoft.com/office/drawing/2014/main" xmlns="" id="{CCAFABA9-4F73-49B5-9B67-1ABC1D6C0A13}"/>
                </a:ext>
              </a:extLst>
            </p:cNvPr>
            <p:cNvSpPr/>
            <p:nvPr/>
          </p:nvSpPr>
          <p:spPr>
            <a:xfrm>
              <a:off x="4983304" y="4141537"/>
              <a:ext cx="2647005" cy="393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5" name="第一次正式使用超酷炫 Gradio 套件!">
              <a:extLst>
                <a:ext uri="{FF2B5EF4-FFF2-40B4-BE49-F238E27FC236}">
                  <a16:creationId xmlns:a16="http://schemas.microsoft.com/office/drawing/2014/main" xmlns="" id="{4CA7EA9B-ED38-4253-8B4E-57E2EF208A13}"/>
                </a:ext>
              </a:extLst>
            </p:cNvPr>
            <p:cNvSpPr txBox="1"/>
            <p:nvPr/>
          </p:nvSpPr>
          <p:spPr>
            <a:xfrm>
              <a:off x="5065462" y="4506026"/>
              <a:ext cx="2475855" cy="2497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</a:rPr>
                <a:t>好像很嚇人，但其實就是把每個交易設定講清楚</a:t>
              </a:r>
              <a:r>
                <a:rPr lang="en-US" altLang="zh-TW" sz="2400" b="1" dirty="0">
                  <a:latin typeface="微軟正黑體" pitchFamily="34" charset="-120"/>
                  <a:ea typeface="微軟正黑體" pitchFamily="34" charset="-120"/>
                </a:rPr>
                <a:t>!</a:t>
              </a:r>
              <a:endParaRPr sz="2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6" name="內容版面配置區 7">
            <a:extLst>
              <a:ext uri="{FF2B5EF4-FFF2-40B4-BE49-F238E27FC236}">
                <a16:creationId xmlns:a16="http://schemas.microsoft.com/office/drawing/2014/main" xmlns="" id="{9FCEA51E-BE56-465A-9953-2499FE3B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56" y="3939758"/>
            <a:ext cx="1720743" cy="197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53710390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861493F-70D9-C54F-BD79-CE91D81FE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模型流程介紹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7B9FD12-98A0-AC43-B473-9D514949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E2E1454F-CEB6-F84E-9364-D0E2B8EB957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要學的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145AF8F-61C7-5C40-9DDD-2547F5B8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49" y="2729409"/>
            <a:ext cx="7719354" cy="2982589"/>
          </a:xfrm>
          <a:prstGeom prst="rect">
            <a:avLst/>
          </a:prstGeom>
        </p:spPr>
      </p:pic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2ECD9A17-2374-0644-ADF6-558F2329A4F3}"/>
              </a:ext>
            </a:extLst>
          </p:cNvPr>
          <p:cNvSpPr txBox="1"/>
          <p:nvPr/>
        </p:nvSpPr>
        <p:spPr>
          <a:xfrm>
            <a:off x="1187865" y="3090940"/>
            <a:ext cx="2049320" cy="1067599"/>
          </a:xfrm>
          <a:prstGeom prst="rect">
            <a:avLst/>
          </a:prstGeom>
          <a:noFill/>
          <a:ln>
            <a:prstDash val="dash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OPEN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HIGH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LOW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CLOSE</a:t>
            </a:r>
          </a:p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共計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80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個特徵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5E171120-1673-D34B-83C8-DD4A068F3058}"/>
              </a:ext>
            </a:extLst>
          </p:cNvPr>
          <p:cNvSpPr txBox="1"/>
          <p:nvPr/>
        </p:nvSpPr>
        <p:spPr>
          <a:xfrm>
            <a:off x="953529" y="4844841"/>
            <a:ext cx="2862949" cy="759822"/>
          </a:xfrm>
          <a:prstGeom prst="rect">
            <a:avLst/>
          </a:prstGeom>
          <a:noFill/>
          <a:ln>
            <a:solidFill>
              <a:srgbClr val="99EC9B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買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([1,0,0])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、賣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([0,1,0])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、不交易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([0,0,1])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三種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D77160CA-3F7F-4C48-8C6E-DD6C0241DA5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862036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861493F-70D9-C54F-BD79-CE91D81FE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05 </a:t>
            </a:r>
            <a:r>
              <a:rPr kumimoji="1" lang="zh-TW" altLang="en-US" dirty="0"/>
              <a:t>建立模型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xmlns="" id="{13EE14DC-DB72-4A4F-8229-5CCD7FA2E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E2E1454F-CEB6-F84E-9364-D0E2B8EB957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載入套件們！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2">
            <a:extLst>
              <a:ext uri="{FF2B5EF4-FFF2-40B4-BE49-F238E27FC236}">
                <a16:creationId xmlns:a16="http://schemas.microsoft.com/office/drawing/2014/main" xmlns="" id="{A59BCB62-F2AB-7343-8C62-177E92D1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48196"/>
            <a:ext cx="10515600" cy="229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4062C4C2-13A1-6E41-A192-4BD83AFF2E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C707E6CC-8F0A-4236-8061-F77D8F1F5E9C}"/>
              </a:ext>
            </a:extLst>
          </p:cNvPr>
          <p:cNvSpPr txBox="1"/>
          <p:nvPr/>
        </p:nvSpPr>
        <p:spPr>
          <a:xfrm>
            <a:off x="330257" y="2718042"/>
            <a:ext cx="105156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通通載進來就對了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981689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861493F-70D9-C54F-BD79-CE91D81FE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05 </a:t>
            </a:r>
            <a:r>
              <a:rPr kumimoji="1" lang="zh-TW" altLang="en-US" dirty="0"/>
              <a:t>建立模型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xmlns="" id="{FA2A7598-39D2-E04F-86E6-6138D1BC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E2E1454F-CEB6-F84E-9364-D0E2B8EB957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組裝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函數的函數學習機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2">
            <a:extLst>
              <a:ext uri="{FF2B5EF4-FFF2-40B4-BE49-F238E27FC236}">
                <a16:creationId xmlns:a16="http://schemas.microsoft.com/office/drawing/2014/main" xmlns="" id="{0104742D-431B-7948-ACF9-EE01DD17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22950"/>
            <a:ext cx="8839200" cy="3624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BDD3D0AB-667D-9E40-B9F0-C28A198B685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1DFA7EA6-3F54-4B8C-A993-A8B991B04988}"/>
              </a:ext>
            </a:extLst>
          </p:cNvPr>
          <p:cNvGrpSpPr/>
          <p:nvPr/>
        </p:nvGrpSpPr>
        <p:grpSpPr>
          <a:xfrm>
            <a:off x="7603314" y="4898656"/>
            <a:ext cx="4247311" cy="885157"/>
            <a:chOff x="3721125" y="3825919"/>
            <a:chExt cx="2291136" cy="226727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xmlns="" id="{227F546F-10B8-4420-9F2E-9DBDDF274EA0}"/>
                </a:ext>
              </a:extLst>
            </p:cNvPr>
            <p:cNvSpPr/>
            <p:nvPr/>
          </p:nvSpPr>
          <p:spPr>
            <a:xfrm rot="15052317">
              <a:off x="3958335" y="3654364"/>
              <a:ext cx="115747" cy="590167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語音泡泡: 圓角矩形 11">
              <a:extLst>
                <a:ext uri="{FF2B5EF4-FFF2-40B4-BE49-F238E27FC236}">
                  <a16:creationId xmlns:a16="http://schemas.microsoft.com/office/drawing/2014/main" xmlns="" id="{4D9940C5-F346-402B-A619-A8B744E1E1E0}"/>
                </a:ext>
              </a:extLst>
            </p:cNvPr>
            <p:cNvSpPr/>
            <p:nvPr/>
          </p:nvSpPr>
          <p:spPr>
            <a:xfrm>
              <a:off x="4036917" y="3825919"/>
              <a:ext cx="1975344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'</a:t>
              </a:r>
              <a:r>
                <a:rPr lang="en-US" altLang="zh-TW" sz="2400" b="1" dirty="0" err="1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mse</a:t>
              </a:r>
              <a:r>
                <a:rPr lang="en-US" altLang="zh-TW" sz="24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'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當損失函數，再用最標準的梯度下降法</a:t>
              </a:r>
              <a:r>
                <a:rPr lang="en-US" altLang="zh-TW" sz="24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SGD</a:t>
              </a:r>
              <a:endParaRPr lang="zh-TW" altLang="en-US" sz="24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0037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2AFA8904-D1E8-BC48-AB3E-2B6AA481F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r>
              <a:rPr lang="zh-TW" altLang="en-US" dirty="0"/>
              <a:t> 股票數據放入 </a:t>
            </a:r>
            <a:r>
              <a:rPr lang="en-US" altLang="zh-TW" dirty="0"/>
              <a:t>Q </a:t>
            </a:r>
            <a:r>
              <a:rPr lang="zh-TW" altLang="en-US" dirty="0"/>
              <a:t>表，打造訓練資料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F4012004-341C-714F-8996-F740A295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我們來試試剛開始可能有點可怕的終端機。">
            <a:extLst>
              <a:ext uri="{FF2B5EF4-FFF2-40B4-BE49-F238E27FC236}">
                <a16:creationId xmlns:a16="http://schemas.microsoft.com/office/drawing/2014/main" xmlns="" id="{7CCCE5D0-A298-E649-8CCA-108757218FD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完成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Q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表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(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訓練資料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)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1" name="內容版面配置區 9">
            <a:extLst>
              <a:ext uri="{FF2B5EF4-FFF2-40B4-BE49-F238E27FC236}">
                <a16:creationId xmlns:a16="http://schemas.microsoft.com/office/drawing/2014/main" xmlns="" id="{60CFC04C-EA0E-1F41-8544-700B408E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05057"/>
            <a:ext cx="10515600" cy="82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14" name="內容版面配置區 12">
            <a:extLst>
              <a:ext uri="{FF2B5EF4-FFF2-40B4-BE49-F238E27FC236}">
                <a16:creationId xmlns:a16="http://schemas.microsoft.com/office/drawing/2014/main" xmlns="" id="{EA0B70CA-B870-DB4C-A445-10EFB3D3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96599"/>
            <a:ext cx="10515600" cy="141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7" name="幻燈片編號">
            <a:extLst>
              <a:ext uri="{FF2B5EF4-FFF2-40B4-BE49-F238E27FC236}">
                <a16:creationId xmlns:a16="http://schemas.microsoft.com/office/drawing/2014/main" xmlns="" id="{8B76474A-C82D-E24C-9BD9-78211D756D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92CB33A4-C171-4DB3-99FD-90C66D517D4D}"/>
              </a:ext>
            </a:extLst>
          </p:cNvPr>
          <p:cNvGrpSpPr/>
          <p:nvPr/>
        </p:nvGrpSpPr>
        <p:grpSpPr>
          <a:xfrm>
            <a:off x="5515399" y="2657033"/>
            <a:ext cx="5584429" cy="885157"/>
            <a:chOff x="3576548" y="3825919"/>
            <a:chExt cx="2435713" cy="226727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xmlns="" id="{41B57E7A-3298-4BFC-A08A-81608978B674}"/>
                </a:ext>
              </a:extLst>
            </p:cNvPr>
            <p:cNvSpPr/>
            <p:nvPr/>
          </p:nvSpPr>
          <p:spPr>
            <a:xfrm rot="16014265">
              <a:off x="3813758" y="3674539"/>
              <a:ext cx="115747" cy="590167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:a16="http://schemas.microsoft.com/office/drawing/2014/main" xmlns="" id="{3F63C377-DA05-4C4B-9F6D-D8285DA93773}"/>
                </a:ext>
              </a:extLst>
            </p:cNvPr>
            <p:cNvSpPr/>
            <p:nvPr/>
          </p:nvSpPr>
          <p:spPr>
            <a:xfrm>
              <a:off x="4036917" y="3825919"/>
              <a:ext cx="1975344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0A6FB7"/>
                </a:buClr>
              </a:pPr>
              <a:r>
                <a:rPr lang="en-US" altLang="zh-TW" sz="2200" b="1" dirty="0" err="1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state_data</a:t>
              </a:r>
              <a:r>
                <a:rPr lang="en-US" altLang="zh-TW" sz="22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 </a:t>
              </a:r>
              <a:r>
                <a:rPr lang="en-US" altLang="zh-TW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:</a:t>
              </a: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 存放當期數據</a:t>
              </a:r>
              <a:endPara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  <a:p>
              <a:pPr>
                <a:buClr>
                  <a:srgbClr val="0A6FB7"/>
                </a:buClr>
              </a:pPr>
              <a:r>
                <a:rPr lang="en-US" altLang="zh-TW" sz="2200" b="1" dirty="0" err="1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next_state_data</a:t>
              </a:r>
              <a:r>
                <a:rPr lang="en-US" altLang="zh-TW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 :</a:t>
              </a: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存放下一期數據</a:t>
              </a:r>
              <a:endPara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</p:grpSp>
      <p:sp>
        <p:nvSpPr>
          <p:cNvPr id="16" name="我覺得這個問題, 應該可以用 AI 來做!">
            <a:extLst>
              <a:ext uri="{FF2B5EF4-FFF2-40B4-BE49-F238E27FC236}">
                <a16:creationId xmlns:a16="http://schemas.microsoft.com/office/drawing/2014/main" xmlns="" id="{0CBAC65E-618C-40A2-BC96-6F7DB076A899}"/>
              </a:ext>
            </a:extLst>
          </p:cNvPr>
          <p:cNvSpPr txBox="1"/>
          <p:nvPr/>
        </p:nvSpPr>
        <p:spPr>
          <a:xfrm>
            <a:off x="330257" y="2452836"/>
            <a:ext cx="105156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設定數據存放的地方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8" name="我覺得這個問題, 應該可以用 AI 來做!">
            <a:extLst>
              <a:ext uri="{FF2B5EF4-FFF2-40B4-BE49-F238E27FC236}">
                <a16:creationId xmlns:a16="http://schemas.microsoft.com/office/drawing/2014/main" xmlns="" id="{99B2E6D8-6D9D-4927-977A-E41B090B485A}"/>
              </a:ext>
            </a:extLst>
          </p:cNvPr>
          <p:cNvSpPr txBox="1"/>
          <p:nvPr/>
        </p:nvSpPr>
        <p:spPr>
          <a:xfrm>
            <a:off x="330257" y="3966956"/>
            <a:ext cx="105156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把這些數據正式放入 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表之中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449589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A0A2F96-6454-CA4C-A2E8-E4A4F7FD4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lang="en-US" altLang="zh-TW" dirty="0"/>
              <a:t>06</a:t>
            </a:r>
            <a:r>
              <a:rPr lang="zh-TW" altLang="en-US" dirty="0"/>
              <a:t> 股票數據放入 </a:t>
            </a:r>
            <a:r>
              <a:rPr lang="en-US" altLang="zh-TW" dirty="0"/>
              <a:t>Q </a:t>
            </a:r>
            <a:r>
              <a:rPr lang="zh-TW" altLang="en-US" dirty="0"/>
              <a:t>表，打造訓練資料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50D5BBB-5A37-6749-A6A0-1F97DECD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4FF5EB47-7FC4-7140-A493-D44505CDA78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建立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df1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為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表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6739421A-4605-E94B-851E-FBA13050A8CA}"/>
              </a:ext>
            </a:extLst>
          </p:cNvPr>
          <p:cNvSpPr txBox="1"/>
          <p:nvPr/>
        </p:nvSpPr>
        <p:spPr>
          <a:xfrm>
            <a:off x="239712" y="2420342"/>
            <a:ext cx="1173457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股票資料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state_data</a:t>
            </a:r>
            <a:r>
              <a:rPr lang="zh-TW" altLang="en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" altLang="zh-TW" sz="2400" b="1" kern="0" dirty="0" err="1">
                <a:latin typeface="微軟正黑體" pitchFamily="34" charset="-120"/>
                <a:ea typeface="微軟正黑體" pitchFamily="34" charset="-120"/>
                <a:sym typeface="Microsoft Sans Serif"/>
              </a:rPr>
              <a:t>next_state_data</a:t>
            </a:r>
            <a:r>
              <a:rPr lang="zh-TW" altLang="en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放入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df1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的欄位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</a:t>
            </a:r>
            <a:r>
              <a:rPr lang="zh-TW" altLang="en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next_state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2B74897E-B72E-174B-B733-21C9EF65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" t="37167" r="402" b="4945"/>
          <a:stretch/>
        </p:blipFill>
        <p:spPr>
          <a:xfrm>
            <a:off x="871584" y="2924579"/>
            <a:ext cx="10482215" cy="651005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14" name="內容版面配置區 12">
            <a:extLst>
              <a:ext uri="{FF2B5EF4-FFF2-40B4-BE49-F238E27FC236}">
                <a16:creationId xmlns:a16="http://schemas.microsoft.com/office/drawing/2014/main" xmlns="" id="{2E13DE98-6ECA-FC44-95A2-AD9D8EA9B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8"/>
          <a:stretch/>
        </p:blipFill>
        <p:spPr>
          <a:xfrm>
            <a:off x="838198" y="3688900"/>
            <a:ext cx="8595829" cy="225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6" name="幻燈片編號">
            <a:extLst>
              <a:ext uri="{FF2B5EF4-FFF2-40B4-BE49-F238E27FC236}">
                <a16:creationId xmlns:a16="http://schemas.microsoft.com/office/drawing/2014/main" xmlns="" id="{541199E6-496A-914C-841B-D603D20F00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356143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618CB5-832F-0240-8977-426168E10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07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Q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表執行交易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0B9C06A-A10E-2C40-B101-F0CDD9C2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B6176748-C64E-5640-A114-93B6F2B22B9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動作一開始先隨機選擇交易動作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B503B718-9BBC-984B-8222-B42CF430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11308"/>
            <a:ext cx="10515600" cy="1111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6B0B08B2-0723-C441-9175-FFF25E45E947}"/>
              </a:ext>
            </a:extLst>
          </p:cNvPr>
          <p:cNvSpPr txBox="1"/>
          <p:nvPr/>
        </p:nvSpPr>
        <p:spPr>
          <a:xfrm>
            <a:off x="308810" y="4472348"/>
            <a:ext cx="105156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使用之前交易設定函數，就可以開始來執行股票交易了！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1" name="內容版面配置區 9">
            <a:extLst>
              <a:ext uri="{FF2B5EF4-FFF2-40B4-BE49-F238E27FC236}">
                <a16:creationId xmlns:a16="http://schemas.microsoft.com/office/drawing/2014/main" xmlns="" id="{05340D67-E356-134A-9C51-47C14192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2"/>
          <a:stretch/>
        </p:blipFill>
        <p:spPr>
          <a:xfrm>
            <a:off x="838199" y="4955171"/>
            <a:ext cx="10515600" cy="8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5" name="幻燈片編號">
            <a:extLst>
              <a:ext uri="{FF2B5EF4-FFF2-40B4-BE49-F238E27FC236}">
                <a16:creationId xmlns:a16="http://schemas.microsoft.com/office/drawing/2014/main" xmlns="" id="{9B68CC5F-58E9-4C4A-9D35-BA67E2889A3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32553CA1-A342-4FE5-9150-77B9BDF922FA}"/>
              </a:ext>
            </a:extLst>
          </p:cNvPr>
          <p:cNvSpPr txBox="1"/>
          <p:nvPr/>
        </p:nvSpPr>
        <p:spPr>
          <a:xfrm>
            <a:off x="308810" y="2602760"/>
            <a:ext cx="105156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動作是隨機給予的，所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以接下來大家的執行結果不一定會相同喔！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449514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F618CB5-832F-0240-8977-426168E10B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07</a:t>
            </a:r>
            <a:r>
              <a:rPr kumimoji="1" lang="zh-TW" altLang="en-US" dirty="0"/>
              <a:t> </a:t>
            </a:r>
            <a:r>
              <a:rPr kumimoji="1" lang="en-US" altLang="zh-TW" dirty="0"/>
              <a:t>Q</a:t>
            </a:r>
            <a:r>
              <a:rPr kumimoji="1" lang="zh-TW" altLang="en-US" dirty="0"/>
              <a:t> 表執行交易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0B9C06A-A10E-2C40-B101-F0CDD9C2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B6176748-C64E-5640-A114-93B6F2B22B9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看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表的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reward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和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q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xmlns="" id="{80E50F13-9CCB-3D45-AB00-4CA01C56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4" y="2297550"/>
            <a:ext cx="7488771" cy="359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2" name="幻燈片編號">
            <a:extLst>
              <a:ext uri="{FF2B5EF4-FFF2-40B4-BE49-F238E27FC236}">
                <a16:creationId xmlns:a16="http://schemas.microsoft.com/office/drawing/2014/main" xmlns="" id="{ECB00E43-E85B-4344-83F1-0B9DFBBF729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023590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F74DF32-7AE7-984F-B7A7-6BACCBBA9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1FB39-585B-4A41-BB36-C0EDFB76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C4F40F3-4BFF-BF43-87DE-EADB90FE5D2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檢查資料區間</a:t>
            </a: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8594C1E2-D809-5C44-83E3-25C19C9F6B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21CCD86-8162-4F43-937D-3630717D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"/>
          <a:stretch/>
        </p:blipFill>
        <p:spPr>
          <a:xfrm>
            <a:off x="838200" y="2675267"/>
            <a:ext cx="10515600" cy="689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C1FCAA35-F832-424B-8A8A-1D5081C8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6" y="3320752"/>
            <a:ext cx="2178179" cy="262941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187D543A-F68B-45E4-8BB2-F3CF0FCA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57" y="3492589"/>
            <a:ext cx="2482978" cy="2457576"/>
          </a:xfrm>
          <a:prstGeom prst="rect">
            <a:avLst/>
          </a:prstGeom>
        </p:spPr>
      </p:pic>
      <p:sp>
        <p:nvSpPr>
          <p:cNvPr id="15" name="我覺得這個問題, 應該可以用 AI 來做!">
            <a:extLst>
              <a:ext uri="{FF2B5EF4-FFF2-40B4-BE49-F238E27FC236}">
                <a16:creationId xmlns:a16="http://schemas.microsoft.com/office/drawing/2014/main" xmlns="" id="{46FF52E9-BAD0-4D23-8DBD-A8D5D76BACDD}"/>
              </a:ext>
            </a:extLst>
          </p:cNvPr>
          <p:cNvSpPr txBox="1"/>
          <p:nvPr/>
        </p:nvSpPr>
        <p:spPr>
          <a:xfrm>
            <a:off x="308810" y="2333174"/>
            <a:ext cx="10515600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</a:rPr>
              <a:t>2690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</a:rPr>
              <a:t>筆的區間是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</a:rPr>
              <a:t>2020-12-04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</a:rPr>
              <a:t>2020-12-31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25252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F74DF32-7AE7-984F-B7A7-6BACCBBA9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1FB39-585B-4A41-BB36-C0EDFB76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C4F40F3-4BFF-BF43-87DE-EADB90FE5D2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切分訓練資料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01C7100B-F810-3845-8151-CD1ED6A3C808}"/>
              </a:ext>
            </a:extLst>
          </p:cNvPr>
          <p:cNvSpPr txBox="1"/>
          <p:nvPr/>
        </p:nvSpPr>
        <p:spPr>
          <a:xfrm>
            <a:off x="337971" y="3346903"/>
            <a:ext cx="10515600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為了不影響到之前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df1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，以 </a:t>
            </a:r>
            <a:r>
              <a:rPr lang="en-US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copy()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方式複製一個分身。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0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到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2690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筆放入到這個分身，並把新的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表叫 </a:t>
            </a:r>
            <a:r>
              <a:rPr lang="en-US" altLang="zh-TW" sz="22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data_train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462077CD-743C-8D4D-908C-FC410C616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 t="47439" r="307" b="2253"/>
          <a:stretch/>
        </p:blipFill>
        <p:spPr>
          <a:xfrm>
            <a:off x="838201" y="4198329"/>
            <a:ext cx="10515599" cy="713971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8594C1E2-D809-5C44-83E3-25C19C9F6B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B106B760-ACC5-4643-9824-6378B4521C16}"/>
              </a:ext>
            </a:extLst>
          </p:cNvPr>
          <p:cNvGrpSpPr/>
          <p:nvPr/>
        </p:nvGrpSpPr>
        <p:grpSpPr>
          <a:xfrm>
            <a:off x="2326261" y="2529012"/>
            <a:ext cx="7212788" cy="602447"/>
            <a:chOff x="960921" y="5638733"/>
            <a:chExt cx="5943727" cy="60244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69592751-695A-4AC3-B58E-ECEE44AAC2DC}"/>
                </a:ext>
              </a:extLst>
            </p:cNvPr>
            <p:cNvSpPr/>
            <p:nvPr/>
          </p:nvSpPr>
          <p:spPr>
            <a:xfrm>
              <a:off x="960921" y="5638733"/>
              <a:ext cx="5943727" cy="595035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99DDC6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  <p:sp>
          <p:nvSpPr>
            <p:cNvPr id="11" name="第一次正式使用超酷炫 Gradio 套件!">
              <a:extLst>
                <a:ext uri="{FF2B5EF4-FFF2-40B4-BE49-F238E27FC236}">
                  <a16:creationId xmlns:a16="http://schemas.microsoft.com/office/drawing/2014/main" xmlns="" id="{0204D26B-DD29-4B0B-8142-243279548818}"/>
                </a:ext>
              </a:extLst>
            </p:cNvPr>
            <p:cNvSpPr txBox="1"/>
            <p:nvPr/>
          </p:nvSpPr>
          <p:spPr>
            <a:xfrm>
              <a:off x="1049887" y="5666024"/>
              <a:ext cx="5816136" cy="5751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en-US" altLang="zh-TW" sz="28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2021 </a:t>
              </a:r>
              <a:r>
                <a:rPr lang="zh-TW" altLang="en-US" sz="28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年度為測試資料，之前都是訓練資料</a:t>
              </a:r>
              <a:endPara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9433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3902FFC-3451-4B40-BFB3-A54A04501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收集股票數據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254806B1-039F-A34D-8856-9575B513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覺得這個問題, 應該可以用 AI 來做!">
            <a:extLst>
              <a:ext uri="{FF2B5EF4-FFF2-40B4-BE49-F238E27FC236}">
                <a16:creationId xmlns:a16="http://schemas.microsoft.com/office/drawing/2014/main" xmlns="" id="{7EE056DF-C695-1149-928C-570336BC882C}"/>
              </a:ext>
            </a:extLst>
          </p:cNvPr>
          <p:cNvSpPr txBox="1"/>
          <p:nvPr/>
        </p:nvSpPr>
        <p:spPr>
          <a:xfrm>
            <a:off x="903606" y="3822786"/>
            <a:ext cx="974090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使用 </a:t>
            </a:r>
            <a:r>
              <a:rPr lang="en" altLang="zh-TW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FinMind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套件，抓取台股金融數據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29F88115-1CE1-664C-9B38-5E9FB1F80A1E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讀取股票資料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- 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FinMind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41A650FD-35B1-754E-B650-EC7A1AF8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6" y="4343247"/>
            <a:ext cx="10515600" cy="812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4" name="幻燈片編號">
            <a:extLst>
              <a:ext uri="{FF2B5EF4-FFF2-40B4-BE49-F238E27FC236}">
                <a16:creationId xmlns:a16="http://schemas.microsoft.com/office/drawing/2014/main" xmlns="" id="{AFC0C084-BB6D-EB4C-BD98-48B852225B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B27576B6-0DF2-4D80-A557-DB59EAE32A45}"/>
              </a:ext>
            </a:extLst>
          </p:cNvPr>
          <p:cNvGrpSpPr/>
          <p:nvPr/>
        </p:nvGrpSpPr>
        <p:grpSpPr>
          <a:xfrm>
            <a:off x="6169406" y="4879385"/>
            <a:ext cx="4829514" cy="885157"/>
            <a:chOff x="3770334" y="3855401"/>
            <a:chExt cx="2009205" cy="226727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xmlns="" id="{2502C6DA-BD59-4DD6-B837-E7DF889415EA}"/>
                </a:ext>
              </a:extLst>
            </p:cNvPr>
            <p:cNvSpPr/>
            <p:nvPr/>
          </p:nvSpPr>
          <p:spPr>
            <a:xfrm rot="17264489">
              <a:off x="3958335" y="3703573"/>
              <a:ext cx="115747" cy="491749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  <p:sp>
          <p:nvSpPr>
            <p:cNvPr id="12" name="語音泡泡: 圓角矩形 11">
              <a:extLst>
                <a:ext uri="{FF2B5EF4-FFF2-40B4-BE49-F238E27FC236}">
                  <a16:creationId xmlns:a16="http://schemas.microsoft.com/office/drawing/2014/main" xmlns="" id="{C5D14166-07EC-4DFD-81A8-B7FF6C57EEA7}"/>
                </a:ext>
              </a:extLst>
            </p:cNvPr>
            <p:cNvSpPr/>
            <p:nvPr/>
          </p:nvSpPr>
          <p:spPr>
            <a:xfrm>
              <a:off x="4096106" y="3855401"/>
              <a:ext cx="1683433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DataLoader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可以想像成是一個存放數據的儲存空間。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36734A10-3CB2-43FA-8B70-CC7D0DF2AC12}"/>
              </a:ext>
            </a:extLst>
          </p:cNvPr>
          <p:cNvGrpSpPr/>
          <p:nvPr/>
        </p:nvGrpSpPr>
        <p:grpSpPr>
          <a:xfrm>
            <a:off x="1732985" y="2754495"/>
            <a:ext cx="8755244" cy="595035"/>
            <a:chOff x="1800089" y="-935771"/>
            <a:chExt cx="8755244" cy="595035"/>
          </a:xfrm>
        </p:grpSpPr>
        <p:sp>
          <p:nvSpPr>
            <p:cNvPr id="13" name="我覺得這個問題, 應該可以用 AI 來做!">
              <a:extLst>
                <a:ext uri="{FF2B5EF4-FFF2-40B4-BE49-F238E27FC236}">
                  <a16:creationId xmlns:a16="http://schemas.microsoft.com/office/drawing/2014/main" xmlns="" id="{8D9401C5-96FB-644E-8160-C98B771AF320}"/>
                </a:ext>
              </a:extLst>
            </p:cNvPr>
            <p:cNvSpPr txBox="1"/>
            <p:nvPr/>
          </p:nvSpPr>
          <p:spPr>
            <a:xfrm>
              <a:off x="1919059" y="-895054"/>
              <a:ext cx="8636274" cy="513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pPr>
                <a:buClr>
                  <a:srgbClr val="FF8E7B"/>
                </a:buClr>
              </a:pPr>
              <a:r>
                <a:rPr lang="en" altLang="zh-TW" sz="2400" b="1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FinMind </a:t>
              </a:r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提供眾多金融的開源資料，主要是教育、非商業用途。</a:t>
              </a:r>
              <a:endParaRPr lang="en-US" altLang="zh-TW" sz="2400" b="1" dirty="0">
                <a:latin typeface="微軟正黑體" pitchFamily="34" charset="-120"/>
                <a:ea typeface="微軟正黑體" pitchFamily="34" charset="-120"/>
                <a:sym typeface="Microsoft Sans Serif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4CDCFB6C-B8C8-43EC-B222-F532DB66E415}"/>
                </a:ext>
              </a:extLst>
            </p:cNvPr>
            <p:cNvSpPr/>
            <p:nvPr/>
          </p:nvSpPr>
          <p:spPr>
            <a:xfrm>
              <a:off x="1800089" y="-935771"/>
              <a:ext cx="8636274" cy="595035"/>
            </a:xfrm>
            <a:prstGeom prst="rect">
              <a:avLst/>
            </a:prstGeom>
            <a:noFill/>
            <a:ln w="38100" cap="flat">
              <a:solidFill>
                <a:srgbClr val="99DDC6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4741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1FB39-585B-4A41-BB36-C0EDFB76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8580FDF2-A958-4CD2-B615-2E53B69946A6}"/>
              </a:ext>
            </a:extLst>
          </p:cNvPr>
          <p:cNvGrpSpPr/>
          <p:nvPr/>
        </p:nvGrpSpPr>
        <p:grpSpPr>
          <a:xfrm>
            <a:off x="1894669" y="2264444"/>
            <a:ext cx="6506382" cy="3652034"/>
            <a:chOff x="1933337" y="2264444"/>
            <a:chExt cx="6303785" cy="3494406"/>
          </a:xfrm>
        </p:grpSpPr>
        <p:pic>
          <p:nvPicPr>
            <p:cNvPr id="12" name="內容版面配置區 6">
              <a:extLst>
                <a:ext uri="{FF2B5EF4-FFF2-40B4-BE49-F238E27FC236}">
                  <a16:creationId xmlns:a16="http://schemas.microsoft.com/office/drawing/2014/main" xmlns="" id="{E9EA7A0B-EBF1-4CD9-A7E6-B0E1D1B49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747" b="1137"/>
            <a:stretch/>
          </p:blipFill>
          <p:spPr>
            <a:xfrm>
              <a:off x="1938266" y="5571619"/>
              <a:ext cx="6298856" cy="1872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  <p:pic>
          <p:nvPicPr>
            <p:cNvPr id="9" name="內容版面配置區 6">
              <a:extLst>
                <a:ext uri="{FF2B5EF4-FFF2-40B4-BE49-F238E27FC236}">
                  <a16:creationId xmlns:a16="http://schemas.microsoft.com/office/drawing/2014/main" xmlns="" id="{91828046-B000-0A41-904B-3B8D5A7C4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711"/>
            <a:stretch/>
          </p:blipFill>
          <p:spPr>
            <a:xfrm>
              <a:off x="1933337" y="2264444"/>
              <a:ext cx="6298856" cy="33035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</p:grp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F74DF32-7AE7-984F-B7A7-6BACCBBA9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C4F40F3-4BFF-BF43-87DE-EADB90FE5D2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分訓練資料</a:t>
            </a: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BB9EF864-918F-DD4B-8F80-7C15626135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DF3F54B7-3A95-42E2-AB00-92FB9D163C23}"/>
              </a:ext>
            </a:extLst>
          </p:cNvPr>
          <p:cNvGrpSpPr/>
          <p:nvPr/>
        </p:nvGrpSpPr>
        <p:grpSpPr>
          <a:xfrm>
            <a:off x="8232194" y="4001294"/>
            <a:ext cx="3295779" cy="885157"/>
            <a:chOff x="3721125" y="3825919"/>
            <a:chExt cx="2463899" cy="226727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xmlns="" id="{63DC513B-D8B5-4D18-B9FB-A894045D4077}"/>
                </a:ext>
              </a:extLst>
            </p:cNvPr>
            <p:cNvSpPr/>
            <p:nvPr/>
          </p:nvSpPr>
          <p:spPr>
            <a:xfrm rot="15052317">
              <a:off x="3958335" y="3654364"/>
              <a:ext cx="115747" cy="590167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語音泡泡: 圓角矩形 10">
              <a:extLst>
                <a:ext uri="{FF2B5EF4-FFF2-40B4-BE49-F238E27FC236}">
                  <a16:creationId xmlns:a16="http://schemas.microsoft.com/office/drawing/2014/main" xmlns="" id="{27AC416D-F8FD-4211-8A77-5739C5430EA9}"/>
                </a:ext>
              </a:extLst>
            </p:cNvPr>
            <p:cNvSpPr/>
            <p:nvPr/>
          </p:nvSpPr>
          <p:spPr>
            <a:xfrm>
              <a:off x="4036917" y="3825919"/>
              <a:ext cx="2148107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kern="0" dirty="0" err="1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data_train</a:t>
              </a:r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rPr>
                <a:t> 長這樣</a:t>
              </a:r>
              <a:endParaRPr lang="zh-TW" altLang="en-US" sz="24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0149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59444B0-2397-6346-B7AE-4C717C6ACF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9E856F0-4B4D-C740-BA3B-45124F30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7D323ED9-BB75-3747-A866-2F18755DC360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解決價格資料長期均為向上成長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902F57B0-4C88-0B48-AC83-F2B772135D8E}"/>
              </a:ext>
            </a:extLst>
          </p:cNvPr>
          <p:cNvSpPr txBox="1"/>
          <p:nvPr/>
        </p:nvSpPr>
        <p:spPr>
          <a:xfrm>
            <a:off x="340895" y="2297372"/>
            <a:ext cx="10515600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每個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欄位，都是一個 </a:t>
            </a:r>
            <a:r>
              <a:rPr lang="en-US" altLang="zh-TW" sz="2200" b="1" kern="0" dirty="0" err="1">
                <a:latin typeface="微軟正黑體" pitchFamily="34" charset="-120"/>
                <a:ea typeface="微軟正黑體" pitchFamily="34" charset="-120"/>
                <a:sym typeface="Microsoft Sans Serif"/>
              </a:rPr>
              <a:t>DataFrame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喔！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868396DE-3A09-5348-836A-D8BF5F40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89298"/>
            <a:ext cx="10515600" cy="923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E558E6CA-724C-3044-B847-A9C0809BF94E}"/>
              </a:ext>
            </a:extLst>
          </p:cNvPr>
          <p:cNvSpPr txBox="1"/>
          <p:nvPr/>
        </p:nvSpPr>
        <p:spPr>
          <a:xfrm>
            <a:off x="310815" y="3950690"/>
            <a:ext cx="1101290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調整原始價格：當期狀態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20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天價格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÷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前一期狀態最後一日的收盤價計算。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3" name="內容版面配置區 11">
            <a:extLst>
              <a:ext uri="{FF2B5EF4-FFF2-40B4-BE49-F238E27FC236}">
                <a16:creationId xmlns:a16="http://schemas.microsoft.com/office/drawing/2014/main" xmlns="" id="{7BC820CB-2DDB-1542-A8C3-F723BEF1B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" t="24100" r="351" b="1366"/>
          <a:stretch/>
        </p:blipFill>
        <p:spPr>
          <a:xfrm>
            <a:off x="868277" y="4461295"/>
            <a:ext cx="10455443" cy="1409932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4" name="幻燈片編號">
            <a:extLst>
              <a:ext uri="{FF2B5EF4-FFF2-40B4-BE49-F238E27FC236}">
                <a16:creationId xmlns:a16="http://schemas.microsoft.com/office/drawing/2014/main" xmlns="" id="{04AA5453-FFEC-0D4F-A2AB-618104F804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487669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xmlns="" id="{F80033E4-9218-3B46-9AB2-5049A6A4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5255E42-8A6A-004B-BFD8-7CB7F87169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9CC3BE50-F9C1-124B-BE07-816FE976C30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改變一下訓練資料的型態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F235CADD-BB95-FB47-B340-8BEBBADF1816}"/>
              </a:ext>
            </a:extLst>
          </p:cNvPr>
          <p:cNvSpPr txBox="1"/>
          <p:nvPr/>
        </p:nvSpPr>
        <p:spPr>
          <a:xfrm>
            <a:off x="304800" y="2465409"/>
            <a:ext cx="11048999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拉平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state</a:t>
            </a:r>
            <a:r>
              <a:rPr lang="zh-TW" altLang="en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、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next_state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每一個欄位的型態為 </a:t>
            </a:r>
            <a:r>
              <a:rPr lang="en" altLang="zh-TW" sz="2200" b="1" kern="0" dirty="0" err="1">
                <a:latin typeface="微軟正黑體" pitchFamily="34" charset="-120"/>
                <a:ea typeface="微軟正黑體" pitchFamily="34" charset="-120"/>
                <a:sym typeface="Microsoft Sans Serif"/>
              </a:rPr>
              <a:t>pandas.core.frame.DataFrame</a:t>
            </a:r>
            <a:r>
              <a:rPr lang="zh-TW" altLang="en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是無法丟入模型。所以要來維度拉平才行。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xmlns="" id="{E4DE54CC-DB76-2044-9069-9B40B724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7332"/>
            <a:ext cx="10515600" cy="2282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01BDEC50-BF13-A948-B01B-1D1E3835F11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619748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1454CB0-92CC-F145-BCB7-0E002E586E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C3AE44-60D8-1343-AE5E-4D8C9F63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5B96902A-3F97-A44B-B408-2AD8D80BB13B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拉平後的訓練資料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493BFF72-668F-A74B-9202-8EA491AF41A9}"/>
              </a:ext>
            </a:extLst>
          </p:cNvPr>
          <p:cNvGrpSpPr/>
          <p:nvPr/>
        </p:nvGrpSpPr>
        <p:grpSpPr>
          <a:xfrm>
            <a:off x="1828801" y="2361050"/>
            <a:ext cx="7721599" cy="3518481"/>
            <a:chOff x="838200" y="1905622"/>
            <a:chExt cx="8492203" cy="4191343"/>
          </a:xfrm>
        </p:grpSpPr>
        <p:pic>
          <p:nvPicPr>
            <p:cNvPr id="9" name="內容版面配置區 7">
              <a:extLst>
                <a:ext uri="{FF2B5EF4-FFF2-40B4-BE49-F238E27FC236}">
                  <a16:creationId xmlns:a16="http://schemas.microsoft.com/office/drawing/2014/main" xmlns="" id="{DF508C47-6D85-CC41-9627-52DE99039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686"/>
            <a:stretch/>
          </p:blipFill>
          <p:spPr>
            <a:xfrm>
              <a:off x="838200" y="1905622"/>
              <a:ext cx="8445500" cy="41913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  <p:pic>
          <p:nvPicPr>
            <p:cNvPr id="10" name="內容版面配置區 7">
              <a:extLst>
                <a:ext uri="{FF2B5EF4-FFF2-40B4-BE49-F238E27FC236}">
                  <a16:creationId xmlns:a16="http://schemas.microsoft.com/office/drawing/2014/main" xmlns="" id="{536192CD-0BFA-7744-8FA9-8414DE896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101" b="92137"/>
            <a:stretch/>
          </p:blipFill>
          <p:spPr>
            <a:xfrm>
              <a:off x="9025603" y="1905622"/>
              <a:ext cx="304800" cy="3295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</p:grpSp>
      <p:sp>
        <p:nvSpPr>
          <p:cNvPr id="18" name="幻燈片編號">
            <a:extLst>
              <a:ext uri="{FF2B5EF4-FFF2-40B4-BE49-F238E27FC236}">
                <a16:creationId xmlns:a16="http://schemas.microsoft.com/office/drawing/2014/main" xmlns="" id="{8C9B8A00-B06B-434E-8C2E-D25B220103F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13302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3C624052-4B62-AD4E-BCD5-F8FD677D0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5AC4E6F-11D6-7C41-9197-2CCE05CA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795821DA-99FA-1F44-BCD4-3C760A2C4D0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模型輸入的資料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-state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1107678C-834A-D049-88F4-0B60CC644022}"/>
              </a:ext>
            </a:extLst>
          </p:cNvPr>
          <p:cNvSpPr txBox="1"/>
          <p:nvPr/>
        </p:nvSpPr>
        <p:spPr>
          <a:xfrm>
            <a:off x="-92241" y="2390478"/>
            <a:ext cx="12091737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把當期狀態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data_train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)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整個放入 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x_train_state</a:t>
            </a: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，成為真正給模型的「當期狀態」</a:t>
            </a:r>
            <a:endParaRPr lang="en-US" altLang="zh-TW" sz="22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BCD87345-9420-3A4F-A57A-53E34BB37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574"/>
          <a:stretch/>
        </p:blipFill>
        <p:spPr>
          <a:xfrm>
            <a:off x="838199" y="2796049"/>
            <a:ext cx="10515600" cy="85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8033F050-9291-C846-8B40-BCBED6BF773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6">
            <a:extLst>
              <a:ext uri="{FF2B5EF4-FFF2-40B4-BE49-F238E27FC236}">
                <a16:creationId xmlns:a16="http://schemas.microsoft.com/office/drawing/2014/main" xmlns="" id="{F635D39A-E249-453E-B0EB-F2AA4261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7"/>
          <a:stretch/>
        </p:blipFill>
        <p:spPr>
          <a:xfrm>
            <a:off x="838200" y="3628966"/>
            <a:ext cx="6974305" cy="2343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41547464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E834663-428B-D044-B8C7-760B8440F9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B02B14-A1D4-F84F-A4DB-51DD899D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1DC79E6A-659D-0541-9594-2724BC9C2A0B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調整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x_train_state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的資料形狀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29FDE853-D085-5B49-BDF5-B66424806198}"/>
              </a:ext>
            </a:extLst>
          </p:cNvPr>
          <p:cNvSpPr txBox="1"/>
          <p:nvPr/>
        </p:nvSpPr>
        <p:spPr>
          <a:xfrm>
            <a:off x="237558" y="2356306"/>
            <a:ext cx="11333956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把當期狀態 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x_train_state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</a:t>
            </a: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每個 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array </a:t>
            </a: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合併成一個大 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array</a:t>
            </a:r>
            <a:r>
              <a:rPr lang="zh-TW" altLang="en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才符合輸入資料型態。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3F53FF12-83BA-514D-A244-BBBC3AFB3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0"/>
          <a:stretch/>
        </p:blipFill>
        <p:spPr>
          <a:xfrm>
            <a:off x="838199" y="3596050"/>
            <a:ext cx="6593116" cy="236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D415856E-EC41-244E-933E-3E6A2EE430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B9A5E419-357F-4583-8387-0A596E84BB31}"/>
              </a:ext>
            </a:extLst>
          </p:cNvPr>
          <p:cNvGrpSpPr/>
          <p:nvPr/>
        </p:nvGrpSpPr>
        <p:grpSpPr>
          <a:xfrm>
            <a:off x="7283616" y="4562570"/>
            <a:ext cx="4380539" cy="885157"/>
            <a:chOff x="3537784" y="3825919"/>
            <a:chExt cx="2474477" cy="226727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xmlns="" id="{C3ED0946-7EAC-4F2E-A810-2D5924B92FEF}"/>
                </a:ext>
              </a:extLst>
            </p:cNvPr>
            <p:cNvSpPr/>
            <p:nvPr/>
          </p:nvSpPr>
          <p:spPr>
            <a:xfrm rot="16014265">
              <a:off x="3813758" y="3635775"/>
              <a:ext cx="115747" cy="667695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:a16="http://schemas.microsoft.com/office/drawing/2014/main" xmlns="" id="{4873796F-1C6B-4AE1-8F07-2B321BAA464E}"/>
                </a:ext>
              </a:extLst>
            </p:cNvPr>
            <p:cNvSpPr/>
            <p:nvPr/>
          </p:nvSpPr>
          <p:spPr>
            <a:xfrm>
              <a:off x="4036917" y="3825919"/>
              <a:ext cx="1975344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0A6FB7"/>
                </a:buClr>
              </a:pP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可以看一下</a:t>
              </a:r>
              <a:r>
                <a:rPr lang="en-US" altLang="zh-TW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 </a:t>
              </a:r>
              <a:r>
                <a:rPr lang="en-US" altLang="zh-TW" sz="22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x_train_state</a:t>
              </a: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的形狀是不是</a:t>
              </a:r>
              <a:r>
                <a:rPr lang="en-US" altLang="zh-TW" sz="22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(2690, 80)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EFEF9DE-CFE8-4931-AFC3-67DD7D981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" t="37263" r="1254" b="7442"/>
          <a:stretch/>
        </p:blipFill>
        <p:spPr>
          <a:xfrm>
            <a:off x="838198" y="2856644"/>
            <a:ext cx="10352316" cy="674907"/>
          </a:xfrm>
          <a:prstGeom prst="rect">
            <a:avLst/>
          </a:prstGeom>
          <a:ln>
            <a:solidFill>
              <a:srgbClr val="C9C9C9"/>
            </a:solidFill>
          </a:ln>
        </p:spPr>
      </p:pic>
    </p:spTree>
    <p:extLst>
      <p:ext uri="{BB962C8B-B14F-4D97-AF65-F5344CB8AC3E}">
        <p14:creationId xmlns:p14="http://schemas.microsoft.com/office/powerpoint/2010/main" val="420595762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E834663-428B-D044-B8C7-760B8440F9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B02B14-A1D4-F84F-A4DB-51DD899D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1DC79E6A-659D-0541-9594-2724BC9C2A0B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檢查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x_train_state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的資料形狀</a:t>
            </a: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29FDE853-D085-5B49-BDF5-B66424806198}"/>
              </a:ext>
            </a:extLst>
          </p:cNvPr>
          <p:cNvSpPr txBox="1"/>
          <p:nvPr/>
        </p:nvSpPr>
        <p:spPr>
          <a:xfrm>
            <a:off x="403569" y="2700399"/>
            <a:ext cx="1082595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用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shape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檢查一下資料形狀。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D415856E-EC41-244E-933E-3E6A2EE430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B9A5E419-357F-4583-8387-0A596E84BB31}"/>
              </a:ext>
            </a:extLst>
          </p:cNvPr>
          <p:cNvGrpSpPr/>
          <p:nvPr/>
        </p:nvGrpSpPr>
        <p:grpSpPr>
          <a:xfrm>
            <a:off x="2041730" y="4352165"/>
            <a:ext cx="4287424" cy="944495"/>
            <a:chOff x="3590383" y="3810720"/>
            <a:chExt cx="2421878" cy="241926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xmlns="" id="{C3ED0946-7EAC-4F2E-A810-2D5924B92FEF}"/>
                </a:ext>
              </a:extLst>
            </p:cNvPr>
            <p:cNvSpPr/>
            <p:nvPr/>
          </p:nvSpPr>
          <p:spPr>
            <a:xfrm rot="17695885">
              <a:off x="3866357" y="3534746"/>
              <a:ext cx="115747" cy="667695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軟正黑體" pitchFamily="34" charset="-120"/>
                <a:ea typeface="微軟正黑體" pitchFamily="34" charset="-120"/>
                <a:cs typeface="Helvetica Neue Medium"/>
                <a:sym typeface="Helvetica Neue Medium"/>
              </a:endParaRPr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:a16="http://schemas.microsoft.com/office/drawing/2014/main" xmlns="" id="{4873796F-1C6B-4AE1-8F07-2B321BAA464E}"/>
                </a:ext>
              </a:extLst>
            </p:cNvPr>
            <p:cNvSpPr/>
            <p:nvPr/>
          </p:nvSpPr>
          <p:spPr>
            <a:xfrm>
              <a:off x="4036917" y="3825919"/>
              <a:ext cx="1975344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0A6FB7"/>
                </a:buClr>
              </a:pP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可以看一下</a:t>
              </a:r>
              <a:r>
                <a:rPr lang="en-US" altLang="zh-TW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 </a:t>
              </a:r>
              <a:r>
                <a:rPr lang="en-US" altLang="zh-TW" sz="22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x_train_state</a:t>
              </a:r>
              <a:r>
                <a:rPr lang="zh-TW" altLang="en-US" sz="22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的形狀是不是</a:t>
              </a:r>
              <a:r>
                <a:rPr lang="en-US" altLang="zh-TW" sz="2200" b="1" dirty="0">
                  <a:solidFill>
                    <a:srgbClr val="FF8E7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(2690, 80)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FDE527A-19D2-4995-A3F4-2070DA74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6451"/>
            <a:ext cx="10515600" cy="10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35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F42BD6D-8366-1D47-9F9A-CA54B2A7BE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A088601-6D54-B14B-89EC-083C4D69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AFE5901E-76A0-D349-9D76-3875A8967B5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模型輸入的資料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- action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271B869F-D2E1-AA41-B025-4A76F0D16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84"/>
          <a:stretch/>
        </p:blipFill>
        <p:spPr>
          <a:xfrm>
            <a:off x="838198" y="3323055"/>
            <a:ext cx="10515599" cy="180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5BFDCD7B-FECA-8741-8788-2F5E1A2821A6}"/>
              </a:ext>
            </a:extLst>
          </p:cNvPr>
          <p:cNvSpPr txBox="1"/>
          <p:nvPr/>
        </p:nvSpPr>
        <p:spPr>
          <a:xfrm>
            <a:off x="288758" y="2779032"/>
            <a:ext cx="11609328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用 </a:t>
            </a: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to_categorical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 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action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轉換成 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one-hot encoding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的方式並和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合併再一起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44220458-8AB0-6542-991A-CD84427223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81D264A-97F3-4958-8A6D-C9820F5E1E81}"/>
              </a:ext>
            </a:extLst>
          </p:cNvPr>
          <p:cNvSpPr/>
          <p:nvPr/>
        </p:nvSpPr>
        <p:spPr>
          <a:xfrm>
            <a:off x="2586638" y="3705727"/>
            <a:ext cx="2129741" cy="343170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DF338F3-9AFF-4B08-8909-14FB58026660}"/>
              </a:ext>
            </a:extLst>
          </p:cNvPr>
          <p:cNvSpPr/>
          <p:nvPr/>
        </p:nvSpPr>
        <p:spPr>
          <a:xfrm>
            <a:off x="3306505" y="4614319"/>
            <a:ext cx="2129741" cy="343170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8986701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F42BD6D-8366-1D47-9F9A-CA54B2A7BE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A088601-6D54-B14B-89EC-083C4D69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AFE5901E-76A0-D349-9D76-3875A8967B5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模型輸入的資料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- action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271B869F-D2E1-AA41-B025-4A76F0D16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16" b="2956"/>
          <a:stretch/>
        </p:blipFill>
        <p:spPr>
          <a:xfrm>
            <a:off x="916404" y="2813823"/>
            <a:ext cx="10359190" cy="270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5BFDCD7B-FECA-8741-8788-2F5E1A2821A6}"/>
              </a:ext>
            </a:extLst>
          </p:cNvPr>
          <p:cNvSpPr txBox="1"/>
          <p:nvPr/>
        </p:nvSpPr>
        <p:spPr>
          <a:xfrm>
            <a:off x="320842" y="2449678"/>
            <a:ext cx="11032957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這是做完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one-hot encoding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的長相，還不是最終輸入的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action</a:t>
            </a: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44220458-8AB0-6542-991A-CD84427223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2625019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273CF26-8867-B342-AAF2-412B96F96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8C6699C-23DB-A441-B496-9DE8AFC9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3C420A84-5ADB-4840-AE51-46C934597D50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最終模型輸入的資料</a:t>
            </a:r>
          </a:p>
        </p:txBody>
      </p:sp>
      <p:pic>
        <p:nvPicPr>
          <p:cNvPr id="5" name="內容版面配置區 13">
            <a:extLst>
              <a:ext uri="{FF2B5EF4-FFF2-40B4-BE49-F238E27FC236}">
                <a16:creationId xmlns:a16="http://schemas.microsoft.com/office/drawing/2014/main" xmlns="" id="{B4ECD647-229C-324F-90FF-FF02E8D4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837"/>
          <a:stretch/>
        </p:blipFill>
        <p:spPr>
          <a:xfrm>
            <a:off x="814077" y="2866321"/>
            <a:ext cx="10603297" cy="5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1D951376-7114-1649-AF45-39D5CCB3BCC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13">
            <a:extLst>
              <a:ext uri="{FF2B5EF4-FFF2-40B4-BE49-F238E27FC236}">
                <a16:creationId xmlns:a16="http://schemas.microsoft.com/office/drawing/2014/main" xmlns="" id="{C2C473A6-FE07-43F6-A119-E283FBA0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44"/>
          <a:stretch/>
        </p:blipFill>
        <p:spPr>
          <a:xfrm>
            <a:off x="814077" y="3437507"/>
            <a:ext cx="6894094" cy="251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C3F0FB28-9652-4869-A685-AFACF517A175}"/>
              </a:ext>
            </a:extLst>
          </p:cNvPr>
          <p:cNvSpPr txBox="1"/>
          <p:nvPr/>
        </p:nvSpPr>
        <p:spPr>
          <a:xfrm>
            <a:off x="320842" y="2377391"/>
            <a:ext cx="11032957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把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state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跟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action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資料合併在一起，才是最終輸入模型的資料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!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61FEFFD9-B631-4EE4-86F2-E362BF8BF293}"/>
              </a:ext>
            </a:extLst>
          </p:cNvPr>
          <p:cNvGrpSpPr/>
          <p:nvPr/>
        </p:nvGrpSpPr>
        <p:grpSpPr>
          <a:xfrm>
            <a:off x="8088697" y="2883485"/>
            <a:ext cx="3352800" cy="2014967"/>
            <a:chOff x="4983304" y="4141537"/>
            <a:chExt cx="2647005" cy="3934885"/>
          </a:xfrm>
        </p:grpSpPr>
        <p:sp>
          <p:nvSpPr>
            <p:cNvPr id="10" name="泡泡引言框">
              <a:extLst>
                <a:ext uri="{FF2B5EF4-FFF2-40B4-BE49-F238E27FC236}">
                  <a16:creationId xmlns:a16="http://schemas.microsoft.com/office/drawing/2014/main" xmlns="" id="{CE01DFD7-27C6-4BBB-8FFE-9DC5F2E71007}"/>
                </a:ext>
              </a:extLst>
            </p:cNvPr>
            <p:cNvSpPr/>
            <p:nvPr/>
          </p:nvSpPr>
          <p:spPr>
            <a:xfrm>
              <a:off x="4983304" y="4141537"/>
              <a:ext cx="2647005" cy="393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第一次正式使用超酷炫 Gradio 套件!">
              <a:extLst>
                <a:ext uri="{FF2B5EF4-FFF2-40B4-BE49-F238E27FC236}">
                  <a16:creationId xmlns:a16="http://schemas.microsoft.com/office/drawing/2014/main" xmlns="" id="{45E2A2A4-735A-4433-9625-82C0D69243AD}"/>
                </a:ext>
              </a:extLst>
            </p:cNvPr>
            <p:cNvSpPr txBox="1"/>
            <p:nvPr/>
          </p:nvSpPr>
          <p:spPr>
            <a:xfrm>
              <a:off x="5132514" y="4564017"/>
              <a:ext cx="2475855" cy="2445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</a:rPr>
                <a:t>想想也合理，要同時有當期狀態跟交易動作才對，缺一不可。</a:t>
              </a:r>
              <a:endParaRPr sz="2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xmlns="" id="{7389B76A-D111-4D89-9A0B-923F4B34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417" y="4070329"/>
            <a:ext cx="1828337" cy="1997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6517201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xmlns="" id="{F52E0818-4890-464E-8F16-EB0FCF602E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收集股票數據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EF0BF8AA-461D-C544-94EB-DB7837CC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10">
            <a:extLst>
              <a:ext uri="{FF2B5EF4-FFF2-40B4-BE49-F238E27FC236}">
                <a16:creationId xmlns:a16="http://schemas.microsoft.com/office/drawing/2014/main" xmlns="" id="{84FF0B9C-5144-EB47-ABDD-36DA86A2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991157"/>
            <a:ext cx="10515599" cy="1411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7" name="我們來試試剛開始可能有點可怕的終端機。">
            <a:extLst>
              <a:ext uri="{FF2B5EF4-FFF2-40B4-BE49-F238E27FC236}">
                <a16:creationId xmlns:a16="http://schemas.microsoft.com/office/drawing/2014/main" xmlns="" id="{3307EC3E-078C-AB42-8E82-A46A12787DA7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讀取股票資料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–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台積電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2330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A34FD5E1-A32A-254D-9725-2150230C738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7071B1E4-CD98-4BBA-BA65-E69D0FEC3ACA}"/>
              </a:ext>
            </a:extLst>
          </p:cNvPr>
          <p:cNvSpPr txBox="1"/>
          <p:nvPr/>
        </p:nvSpPr>
        <p:spPr>
          <a:xfrm>
            <a:off x="825770" y="2485867"/>
            <a:ext cx="10593435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建立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DataLoader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，用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taiwan_stock_daily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抓取台積電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(2330)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的股票數據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xmlns="" id="{016CDEAC-7AC7-4D42-9638-5CBB548AC487}"/>
              </a:ext>
            </a:extLst>
          </p:cNvPr>
          <p:cNvSpPr/>
          <p:nvPr/>
        </p:nvSpPr>
        <p:spPr>
          <a:xfrm>
            <a:off x="1401807" y="4499511"/>
            <a:ext cx="3525791" cy="1375376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8EC21783-2143-7945-BC6B-1FBADD248339}"/>
              </a:ext>
            </a:extLst>
          </p:cNvPr>
          <p:cNvSpPr txBox="1"/>
          <p:nvPr/>
        </p:nvSpPr>
        <p:spPr>
          <a:xfrm>
            <a:off x="1528912" y="4436040"/>
            <a:ext cx="3280155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抓取數據設定：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800100" lvl="1" indent="-342900"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stock_id :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股票代號</a:t>
            </a:r>
            <a:endParaRPr lang="en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800100" lvl="1" indent="-342900"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start_date :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起始日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800100" lvl="1" indent="-342900"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end_date :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結束日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8719577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273CF26-8867-B342-AAF2-412B96F96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08</a:t>
            </a:r>
            <a:r>
              <a:rPr kumimoji="1" lang="zh-TW" altLang="en-US" dirty="0"/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8C6699C-23DB-A441-B496-9DE8AFC9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3C420A84-5ADB-4840-AE51-46C934597D50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最終模型輸入的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action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分佈</a:t>
            </a: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70908F51-9F31-E441-A9A1-736A0F437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67"/>
          <a:stretch/>
        </p:blipFill>
        <p:spPr>
          <a:xfrm>
            <a:off x="838199" y="2954758"/>
            <a:ext cx="10515600" cy="698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189846B-5607-0A48-B7DD-A6E7AB18A86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73617C76-28E3-4408-88E7-4298EE9167FE}"/>
              </a:ext>
            </a:extLst>
          </p:cNvPr>
          <p:cNvSpPr txBox="1"/>
          <p:nvPr/>
        </p:nvSpPr>
        <p:spPr>
          <a:xfrm>
            <a:off x="336885" y="2441157"/>
            <a:ext cx="11016915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看一下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種交易動作的分布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0" name="內容版面配置區 6">
            <a:extLst>
              <a:ext uri="{FF2B5EF4-FFF2-40B4-BE49-F238E27FC236}">
                <a16:creationId xmlns:a16="http://schemas.microsoft.com/office/drawing/2014/main" xmlns="" id="{50CB4A31-06B3-45AE-A32A-19351E7A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79" r="57780"/>
          <a:stretch/>
        </p:blipFill>
        <p:spPr>
          <a:xfrm>
            <a:off x="1086678" y="3570290"/>
            <a:ext cx="4439654" cy="2305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63860602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7829AAAB-BE51-B64A-81E1-3A81597F3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 訓練資料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6F2F0A-E7A1-1E45-9BF2-C87EA75B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74B8630-A7BD-284B-9468-1151809385B0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模型輸出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值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8630602A-A533-6742-8136-30CF0DA4C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 t="78144" r="380" b="1554"/>
          <a:stretch/>
        </p:blipFill>
        <p:spPr>
          <a:xfrm>
            <a:off x="873237" y="5154158"/>
            <a:ext cx="10440625" cy="682125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A70D11F3-A0BB-DD4F-90BA-82065A3378F2}"/>
              </a:ext>
            </a:extLst>
          </p:cNvPr>
          <p:cNvSpPr txBox="1"/>
          <p:nvPr/>
        </p:nvSpPr>
        <p:spPr>
          <a:xfrm>
            <a:off x="296947" y="4556677"/>
            <a:ext cx="11384842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模型不接受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float64</a:t>
            </a:r>
            <a:r>
              <a:rPr lang="zh-TW" altLang="en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修改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x_train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跟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y_train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成 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float32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，就完成訓練資料了！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589BF42D-6A43-D14C-867E-539AC5A272C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E09110E6-7176-4DC8-A74E-F82DB25508DA}"/>
              </a:ext>
            </a:extLst>
          </p:cNvPr>
          <p:cNvGrpSpPr/>
          <p:nvPr/>
        </p:nvGrpSpPr>
        <p:grpSpPr>
          <a:xfrm>
            <a:off x="873236" y="2944793"/>
            <a:ext cx="10440625" cy="1204284"/>
            <a:chOff x="873237" y="2764466"/>
            <a:chExt cx="10440625" cy="1204284"/>
          </a:xfrm>
        </p:grpSpPr>
        <p:pic>
          <p:nvPicPr>
            <p:cNvPr id="8" name="內容版面配置區 5">
              <a:extLst>
                <a:ext uri="{FF2B5EF4-FFF2-40B4-BE49-F238E27FC236}">
                  <a16:creationId xmlns:a16="http://schemas.microsoft.com/office/drawing/2014/main" xmlns="" id="{637D494D-C774-F643-AA0D-4E4E18042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" t="13462" r="380" b="69224"/>
            <a:stretch/>
          </p:blipFill>
          <p:spPr>
            <a:xfrm>
              <a:off x="873237" y="2764466"/>
              <a:ext cx="10440625" cy="581708"/>
            </a:xfrm>
            <a:prstGeom prst="rect">
              <a:avLst/>
            </a:prstGeom>
            <a:ln w="12700">
              <a:solidFill>
                <a:srgbClr val="C9C9C9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  <p:pic>
          <p:nvPicPr>
            <p:cNvPr id="11" name="內容版面配置區 5">
              <a:extLst>
                <a:ext uri="{FF2B5EF4-FFF2-40B4-BE49-F238E27FC236}">
                  <a16:creationId xmlns:a16="http://schemas.microsoft.com/office/drawing/2014/main" xmlns="" id="{B7FC19D6-C49F-4C97-AE32-52B4D5139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0" t="35862" r="1662" b="46596"/>
            <a:stretch/>
          </p:blipFill>
          <p:spPr>
            <a:xfrm>
              <a:off x="873237" y="3383557"/>
              <a:ext cx="10171044" cy="585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</p:grpSp>
      <p:sp>
        <p:nvSpPr>
          <p:cNvPr id="12" name="我覺得這個問題, 應該可以用 AI 來做!">
            <a:extLst>
              <a:ext uri="{FF2B5EF4-FFF2-40B4-BE49-F238E27FC236}">
                <a16:creationId xmlns:a16="http://schemas.microsoft.com/office/drawing/2014/main" xmlns="" id="{9A4458A8-D730-4393-A27C-CD2DBD2F3CFC}"/>
              </a:ext>
            </a:extLst>
          </p:cNvPr>
          <p:cNvSpPr txBox="1"/>
          <p:nvPr/>
        </p:nvSpPr>
        <p:spPr>
          <a:xfrm>
            <a:off x="336885" y="2441157"/>
            <a:ext cx="11016915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800100" lvl="1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</a:rPr>
              <a:t>Q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表的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</a:rPr>
              <a:t>q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值來當作模型輸</a:t>
            </a:r>
            <a:r>
              <a:rPr lang="zh-TW" altLang="fr-FR" sz="2400" b="1" kern="0" dirty="0">
                <a:latin typeface="微軟正黑體" pitchFamily="34" charset="-120"/>
                <a:ea typeface="微軟正黑體" pitchFamily="34" charset="-120"/>
              </a:rPr>
              <a:t>出，放入</a:t>
            </a:r>
            <a:r>
              <a:rPr lang="fr-FR" altLang="zh-TW" sz="2400" b="1" kern="0" dirty="0">
                <a:latin typeface="微軟正黑體" pitchFamily="34" charset="-120"/>
                <a:ea typeface="微軟正黑體" pitchFamily="34" charset="-120"/>
              </a:rPr>
              <a:t>y_train </a:t>
            </a:r>
            <a:r>
              <a:rPr lang="zh-TW" altLang="fr-FR" sz="2400" b="1" kern="0" dirty="0">
                <a:latin typeface="微軟正黑體" pitchFamily="34" charset="-120"/>
                <a:ea typeface="微軟正黑體" pitchFamily="34" charset="-120"/>
              </a:rPr>
              <a:t>中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1697045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E4CE6F4-6CD2-E348-874C-4FEDE54230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40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858433-E183-A547-A8A8-2701D297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請試著抓取看看自己喜歡的股票、指數或是某個金融數據，在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年度的價格資訊、成交量等等，並儲存成檔案。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幻燈片編號">
            <a:extLst>
              <a:ext uri="{FF2B5EF4-FFF2-40B4-BE49-F238E27FC236}">
                <a16:creationId xmlns:a16="http://schemas.microsoft.com/office/drawing/2014/main" xmlns="" id="{16668834-A004-954C-89E9-2D299A1486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2806788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E4CE6F4-6CD2-E348-874C-4FEDE54230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40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858433-E183-A547-A8A8-2701D297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60000"/>
              </a:lnSpc>
              <a:buFont typeface="+mj-lt"/>
              <a:buAutoNum type="arabicPeriod" startAt="2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計算報酬方式以自己的想法，還可以怎麼改變呢？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幻燈片編號">
            <a:extLst>
              <a:ext uri="{FF2B5EF4-FFF2-40B4-BE49-F238E27FC236}">
                <a16:creationId xmlns:a16="http://schemas.microsoft.com/office/drawing/2014/main" xmlns="" id="{90C5698C-8A00-5948-BC04-EB7B0DCCFE3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30157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F6B5AC2B-5653-3244-9E10-1FD850F9B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收集股票數據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4B9590E2-5747-0941-BCCA-672B62FB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3E22B64F-91EE-974D-A73F-354D015EB06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看看股票資料型態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–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台積電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2330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E05AAF2D-3719-2B48-875F-1AD059D1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65" y="2412861"/>
            <a:ext cx="7382862" cy="3615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A41A2C7B-1FD0-A144-9E3E-4597CF33A0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B2B8E9C4-D93B-4B37-B292-B41B0E184CF3}"/>
              </a:ext>
            </a:extLst>
          </p:cNvPr>
          <p:cNvGrpSpPr/>
          <p:nvPr/>
        </p:nvGrpSpPr>
        <p:grpSpPr>
          <a:xfrm>
            <a:off x="7877011" y="4005263"/>
            <a:ext cx="3329945" cy="885157"/>
            <a:chOff x="3721125" y="3855401"/>
            <a:chExt cx="2058414" cy="226727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xmlns="" id="{9B0082D5-1CA0-482C-B58F-6224C841EAF7}"/>
                </a:ext>
              </a:extLst>
            </p:cNvPr>
            <p:cNvSpPr/>
            <p:nvPr/>
          </p:nvSpPr>
          <p:spPr>
            <a:xfrm rot="17264489">
              <a:off x="3958335" y="3654364"/>
              <a:ext cx="115747" cy="590167"/>
            </a:xfrm>
            <a:prstGeom prst="triangle">
              <a:avLst>
                <a:gd name="adj" fmla="val 51566"/>
              </a:avLst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:a16="http://schemas.microsoft.com/office/drawing/2014/main" xmlns="" id="{98F49C3C-279F-43F9-B630-E1F5299946C7}"/>
                </a:ext>
              </a:extLst>
            </p:cNvPr>
            <p:cNvSpPr/>
            <p:nvPr/>
          </p:nvSpPr>
          <p:spPr>
            <a:xfrm>
              <a:off x="4096106" y="3855401"/>
              <a:ext cx="1683433" cy="226727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2010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2021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的股票價格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F497C9A-4690-4829-A21C-4EE511721486}"/>
              </a:ext>
            </a:extLst>
          </p:cNvPr>
          <p:cNvSpPr/>
          <p:nvPr/>
        </p:nvSpPr>
        <p:spPr>
          <a:xfrm>
            <a:off x="1957141" y="3054276"/>
            <a:ext cx="627735" cy="211337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5A82718-A615-4231-ADC8-F0316D6EE21B}"/>
              </a:ext>
            </a:extLst>
          </p:cNvPr>
          <p:cNvSpPr/>
          <p:nvPr/>
        </p:nvSpPr>
        <p:spPr>
          <a:xfrm>
            <a:off x="1957140" y="5420487"/>
            <a:ext cx="627735" cy="211337"/>
          </a:xfrm>
          <a:prstGeom prst="rect">
            <a:avLst/>
          </a:prstGeom>
          <a:noFill/>
          <a:ln w="190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812819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7C57097-2964-6E42-84FC-7A149F43FD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收集股票數據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B9E586D-7607-C14B-8D8D-4CB18504B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8C14DD0-39BC-964C-8BC0-93B01082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14" y="2385538"/>
            <a:ext cx="6934172" cy="2879157"/>
          </a:xfrm>
          <a:prstGeom prst="rect">
            <a:avLst/>
          </a:prstGeom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69612C0E-3A1B-0648-A998-6609A6348471}"/>
              </a:ext>
            </a:extLst>
          </p:cNvPr>
          <p:cNvSpPr txBox="1"/>
          <p:nvPr/>
        </p:nvSpPr>
        <p:spPr>
          <a:xfrm>
            <a:off x="1964255" y="5329734"/>
            <a:ext cx="8274904" cy="821378"/>
          </a:xfrm>
          <a:prstGeom prst="rect">
            <a:avLst/>
          </a:prstGeom>
          <a:solidFill>
            <a:schemeClr val="bg1"/>
          </a:solidFill>
          <a:ln w="38100">
            <a:solidFill>
              <a:srgbClr val="99DDC6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重新整理後，資料表樣貌比較清楚簡單，畢竟一開始抓取的數據不一定會跟我們要的長相都符合，這也是數據處理常會遇到的問題！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我們來試試剛開始可能有點可怕的終端機。">
            <a:extLst>
              <a:ext uri="{FF2B5EF4-FFF2-40B4-BE49-F238E27FC236}">
                <a16:creationId xmlns:a16="http://schemas.microsoft.com/office/drawing/2014/main" xmlns="" id="{58D2AF51-B838-E34B-A51C-48954ACD8A7E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整理股票資料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–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台積電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2330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D7CBE00A-0118-834B-BA8B-3DE692BB888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642907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BEA6426-0FED-924A-A39E-4C0D27005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收集股票數據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5BFE2D7-F5CB-1A4A-B928-FBBCF5E2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F47AED86-3A15-754A-BD7C-2531298C262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整理股票資料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–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台積電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2330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A9A0DDF1-AD90-B94F-B77A-8CF583DFA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" t="13424" r="346" b="74021"/>
          <a:stretch/>
        </p:blipFill>
        <p:spPr>
          <a:xfrm>
            <a:off x="825771" y="2826162"/>
            <a:ext cx="10548127" cy="361119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ADFFA0ED-EA1C-3C46-AF3D-1F6C28C5235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7" name="我覺得這個問題, 應該可以用 AI 來做!">
            <a:extLst>
              <a:ext uri="{FF2B5EF4-FFF2-40B4-BE49-F238E27FC236}">
                <a16:creationId xmlns:a16="http://schemas.microsoft.com/office/drawing/2014/main" xmlns="" id="{10E3A623-FBA1-412D-8297-6FBC70029C23}"/>
              </a:ext>
            </a:extLst>
          </p:cNvPr>
          <p:cNvSpPr txBox="1"/>
          <p:nvPr/>
        </p:nvSpPr>
        <p:spPr>
          <a:xfrm>
            <a:off x="825771" y="2325447"/>
            <a:ext cx="102316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選取所需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股票資訊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xmlns="" id="{BEFB0BC4-A0FF-4BC5-9F29-E5EB9FD7E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t="48786" r="381" b="37905"/>
          <a:stretch/>
        </p:blipFill>
        <p:spPr>
          <a:xfrm>
            <a:off x="825771" y="3967835"/>
            <a:ext cx="10503170" cy="382670"/>
          </a:xfrm>
          <a:prstGeom prst="rect">
            <a:avLst/>
          </a:prstGeom>
          <a:ln w="12700">
            <a:solidFill>
              <a:srgbClr val="C9C9C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43FF54ED-F3F1-4927-BF5C-7727FD14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05" b="493"/>
          <a:stretch/>
        </p:blipFill>
        <p:spPr>
          <a:xfrm>
            <a:off x="850629" y="5059509"/>
            <a:ext cx="10478312" cy="86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3" name="我覺得這個問題, 應該可以用 AI 來做!">
            <a:extLst>
              <a:ext uri="{FF2B5EF4-FFF2-40B4-BE49-F238E27FC236}">
                <a16:creationId xmlns:a16="http://schemas.microsoft.com/office/drawing/2014/main" xmlns="" id="{A92BD9C1-E06E-4FDA-AA4D-CC424E740BFC}"/>
              </a:ext>
            </a:extLst>
          </p:cNvPr>
          <p:cNvSpPr txBox="1"/>
          <p:nvPr/>
        </p:nvSpPr>
        <p:spPr>
          <a:xfrm>
            <a:off x="767047" y="3432969"/>
            <a:ext cx="102316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重新命名成比較熟悉的名稱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4" name="我覺得這個問題, 應該可以用 AI 來做!">
            <a:extLst>
              <a:ext uri="{FF2B5EF4-FFF2-40B4-BE49-F238E27FC236}">
                <a16:creationId xmlns:a16="http://schemas.microsoft.com/office/drawing/2014/main" xmlns="" id="{4F1328B4-7768-4933-BF4C-7FDE963FE785}"/>
              </a:ext>
            </a:extLst>
          </p:cNvPr>
          <p:cNvSpPr txBox="1"/>
          <p:nvPr/>
        </p:nvSpPr>
        <p:spPr>
          <a:xfrm>
            <a:off x="767047" y="4584476"/>
            <a:ext cx="102316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使用 </a:t>
            </a:r>
            <a:r>
              <a:rPr lang="en" altLang="zh-TW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set_ index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把日期修改當作索引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510534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254D54D-BE40-D148-8D8F-C2F19ABFE9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收集股票數據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598BE34-982B-5E4D-BE63-4CBB9E52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D2448FFC-63F3-1B4A-96F7-D40ACF495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D3749611-E021-40D1-8B16-12AF373C2F72}"/>
              </a:ext>
            </a:extLst>
          </p:cNvPr>
          <p:cNvGrpSpPr/>
          <p:nvPr/>
        </p:nvGrpSpPr>
        <p:grpSpPr>
          <a:xfrm>
            <a:off x="1624778" y="1926108"/>
            <a:ext cx="3425371" cy="4045378"/>
            <a:chOff x="1566476" y="2352085"/>
            <a:chExt cx="2772762" cy="3544112"/>
          </a:xfrm>
        </p:grpSpPr>
        <p:pic>
          <p:nvPicPr>
            <p:cNvPr id="7" name="內容版面配置區 5">
              <a:extLst>
                <a:ext uri="{FF2B5EF4-FFF2-40B4-BE49-F238E27FC236}">
                  <a16:creationId xmlns:a16="http://schemas.microsoft.com/office/drawing/2014/main" xmlns="" id="{D391029F-F4AF-F848-A4AA-B6B67B110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48" b="10097"/>
            <a:stretch/>
          </p:blipFill>
          <p:spPr>
            <a:xfrm>
              <a:off x="1566476" y="2352085"/>
              <a:ext cx="2772762" cy="34168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  <p:pic>
          <p:nvPicPr>
            <p:cNvPr id="12" name="內容版面配置區 5">
              <a:extLst>
                <a:ext uri="{FF2B5EF4-FFF2-40B4-BE49-F238E27FC236}">
                  <a16:creationId xmlns:a16="http://schemas.microsoft.com/office/drawing/2014/main" xmlns="" id="{D922CA34-786E-489A-BF21-D1689C66A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463" b="1979"/>
            <a:stretch/>
          </p:blipFill>
          <p:spPr>
            <a:xfrm>
              <a:off x="1571366" y="5764955"/>
              <a:ext cx="2624116" cy="1312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F8EE96DE-BA47-41D6-B44D-4DEF8D688633}"/>
              </a:ext>
            </a:extLst>
          </p:cNvPr>
          <p:cNvGrpSpPr/>
          <p:nvPr/>
        </p:nvGrpSpPr>
        <p:grpSpPr>
          <a:xfrm>
            <a:off x="8395341" y="2782828"/>
            <a:ext cx="2648788" cy="2099714"/>
            <a:chOff x="4983304" y="4141537"/>
            <a:chExt cx="2647005" cy="3934885"/>
          </a:xfrm>
        </p:grpSpPr>
        <p:sp>
          <p:nvSpPr>
            <p:cNvPr id="14" name="泡泡引言框">
              <a:extLst>
                <a:ext uri="{FF2B5EF4-FFF2-40B4-BE49-F238E27FC236}">
                  <a16:creationId xmlns:a16="http://schemas.microsoft.com/office/drawing/2014/main" xmlns="" id="{32B81DC6-5512-4CDB-8A99-93C10D336FFE}"/>
                </a:ext>
              </a:extLst>
            </p:cNvPr>
            <p:cNvSpPr/>
            <p:nvPr/>
          </p:nvSpPr>
          <p:spPr>
            <a:xfrm>
              <a:off x="4983304" y="4141537"/>
              <a:ext cx="2647005" cy="393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" name="第一次正式使用超酷炫 Gradio 套件!">
              <a:extLst>
                <a:ext uri="{FF2B5EF4-FFF2-40B4-BE49-F238E27FC236}">
                  <a16:creationId xmlns:a16="http://schemas.microsoft.com/office/drawing/2014/main" xmlns="" id="{0D770AB3-6079-4588-B8BE-6F7178CCF072}"/>
                </a:ext>
              </a:extLst>
            </p:cNvPr>
            <p:cNvSpPr txBox="1"/>
            <p:nvPr/>
          </p:nvSpPr>
          <p:spPr>
            <a:xfrm>
              <a:off x="5132514" y="4613368"/>
              <a:ext cx="2475855" cy="23467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latin typeface="微軟正黑體" pitchFamily="34" charset="-120"/>
                  <a:ea typeface="微軟正黑體" pitchFamily="34" charset="-120"/>
                </a:rPr>
                <a:t>整理好的資料長這樣，是不是比較好懂一點</a:t>
              </a:r>
              <a:r>
                <a:rPr lang="en-US" altLang="zh-TW" sz="2400" b="1" dirty="0">
                  <a:latin typeface="微軟正黑體" pitchFamily="34" charset="-120"/>
                  <a:ea typeface="微軟正黑體" pitchFamily="34" charset="-120"/>
                </a:rPr>
                <a:t>!</a:t>
              </a:r>
              <a:endParaRPr sz="24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6" name="內容版面配置區 4">
            <a:extLst>
              <a:ext uri="{FF2B5EF4-FFF2-40B4-BE49-F238E27FC236}">
                <a16:creationId xmlns:a16="http://schemas.microsoft.com/office/drawing/2014/main" xmlns="" id="{157082AE-CA4E-46DB-8B52-F6C3963D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57" y="3429000"/>
            <a:ext cx="2013384" cy="263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6E408CC-E6A7-C54F-99EC-61062040848E}"/>
              </a:ext>
            </a:extLst>
          </p:cNvPr>
          <p:cNvSpPr/>
          <p:nvPr/>
        </p:nvSpPr>
        <p:spPr>
          <a:xfrm>
            <a:off x="6837490" y="1774719"/>
            <a:ext cx="3425371" cy="491272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整理好的股票資料 </a:t>
            </a:r>
          </a:p>
        </p:txBody>
      </p:sp>
    </p:spTree>
    <p:extLst>
      <p:ext uri="{BB962C8B-B14F-4D97-AF65-F5344CB8AC3E}">
        <p14:creationId xmlns:p14="http://schemas.microsoft.com/office/powerpoint/2010/main" val="30750299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254D54D-BE40-D148-8D8F-C2F19ABFE9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收集股票數據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598BE34-982B-5E4D-BE63-4CBB9E52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9C7AF395-056C-8640-A421-6F0A2921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66" y="3542316"/>
            <a:ext cx="5582073" cy="2357145"/>
          </a:xfrm>
          <a:prstGeom prst="rect">
            <a:avLst/>
          </a:prstGeom>
        </p:spPr>
      </p:pic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6E408CC-E6A7-C54F-99EC-61062040848E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儲存整理好的股票資料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D2448FFC-63F3-1B4A-96F7-D40ACF495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316D868-04BE-4687-8997-E76A3EAC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74" y="2723452"/>
            <a:ext cx="9935251" cy="785758"/>
          </a:xfrm>
          <a:prstGeom prst="rect">
            <a:avLst/>
          </a:prstGeom>
        </p:spPr>
      </p:pic>
      <p:sp>
        <p:nvSpPr>
          <p:cNvPr id="12" name="我覺得這個問題, 應該可以用 AI 來做!">
            <a:extLst>
              <a:ext uri="{FF2B5EF4-FFF2-40B4-BE49-F238E27FC236}">
                <a16:creationId xmlns:a16="http://schemas.microsoft.com/office/drawing/2014/main" xmlns="" id="{B6DC6B66-B4E5-487F-B1F8-BDC32427DC27}"/>
              </a:ext>
            </a:extLst>
          </p:cNvPr>
          <p:cNvSpPr txBox="1"/>
          <p:nvPr/>
        </p:nvSpPr>
        <p:spPr>
          <a:xfrm>
            <a:off x="825771" y="2405657"/>
            <a:ext cx="10231696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整理好的資料儲存成一個新的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</a:rPr>
              <a:t>csv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</a:rPr>
              <a:t>檔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669542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冒險39</Template>
  <TotalTime>717</TotalTime>
  <Words>1379</Words>
  <Application>Microsoft Office PowerPoint</Application>
  <PresentationFormat>自訂</PresentationFormat>
  <Paragraphs>196</Paragraphs>
  <Slides>43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4" baseType="lpstr">
      <vt:lpstr>22_BasicWhite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44</cp:revision>
  <dcterms:created xsi:type="dcterms:W3CDTF">2022-10-06T10:29:26Z</dcterms:created>
  <dcterms:modified xsi:type="dcterms:W3CDTF">2022-10-12T08:46:47Z</dcterms:modified>
</cp:coreProperties>
</file>